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0" r:id="rId4"/>
    <p:sldId id="261" r:id="rId5"/>
    <p:sldId id="262" r:id="rId6"/>
    <p:sldId id="263" r:id="rId7"/>
    <p:sldId id="264" r:id="rId8"/>
    <p:sldId id="265" r:id="rId9"/>
    <p:sldId id="266"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247" autoAdjust="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34531-1677-4BDF-AF65-8EAEFBEF50BD}" type="datetimeFigureOut">
              <a:rPr lang="en-GB" smtClean="0"/>
              <a:t>19/12/2024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336F4-855D-47C9-87DA-701A0F86E0EC}" type="slidenum">
              <a:rPr lang="en-GB" smtClean="0"/>
              <a:t>‹#›</a:t>
            </a:fld>
            <a:endParaRPr lang="en-GB"/>
          </a:p>
        </p:txBody>
      </p:sp>
    </p:spTree>
    <p:extLst>
      <p:ext uri="{BB962C8B-B14F-4D97-AF65-F5344CB8AC3E}">
        <p14:creationId xmlns:p14="http://schemas.microsoft.com/office/powerpoint/2010/main" val="152308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336F4-855D-47C9-87DA-701A0F86E0EC}" type="slidenum">
              <a:rPr lang="en-GB" smtClean="0"/>
              <a:t>2</a:t>
            </a:fld>
            <a:endParaRPr lang="en-GB"/>
          </a:p>
        </p:txBody>
      </p:sp>
    </p:spTree>
    <p:extLst>
      <p:ext uri="{BB962C8B-B14F-4D97-AF65-F5344CB8AC3E}">
        <p14:creationId xmlns:p14="http://schemas.microsoft.com/office/powerpoint/2010/main" val="160890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336F4-855D-47C9-87DA-701A0F86E0EC}" type="slidenum">
              <a:rPr lang="en-GB" smtClean="0"/>
              <a:t>3</a:t>
            </a:fld>
            <a:endParaRPr lang="en-GB"/>
          </a:p>
        </p:txBody>
      </p:sp>
    </p:spTree>
    <p:extLst>
      <p:ext uri="{BB962C8B-B14F-4D97-AF65-F5344CB8AC3E}">
        <p14:creationId xmlns:p14="http://schemas.microsoft.com/office/powerpoint/2010/main" val="39248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336F4-855D-47C9-87DA-701A0F86E0EC}" type="slidenum">
              <a:rPr lang="en-GB" smtClean="0"/>
              <a:t>4</a:t>
            </a:fld>
            <a:endParaRPr lang="en-GB"/>
          </a:p>
        </p:txBody>
      </p:sp>
    </p:spTree>
    <p:extLst>
      <p:ext uri="{BB962C8B-B14F-4D97-AF65-F5344CB8AC3E}">
        <p14:creationId xmlns:p14="http://schemas.microsoft.com/office/powerpoint/2010/main" val="67449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 pics of bins from campus? – clinical waste, recycling</a:t>
            </a:r>
          </a:p>
          <a:p>
            <a:endParaRPr lang="en-GB" dirty="0"/>
          </a:p>
          <a:p>
            <a:r>
              <a:rPr lang="en-GB" dirty="0"/>
              <a:t>Reduce, reuse, recycle – see integra website </a:t>
            </a:r>
          </a:p>
          <a:p>
            <a:endParaRPr lang="en-GB" dirty="0"/>
          </a:p>
          <a:p>
            <a:endParaRPr lang="en-GB" dirty="0"/>
          </a:p>
        </p:txBody>
      </p:sp>
      <p:sp>
        <p:nvSpPr>
          <p:cNvPr id="4" name="Slide Number Placeholder 3"/>
          <p:cNvSpPr>
            <a:spLocks noGrp="1"/>
          </p:cNvSpPr>
          <p:nvPr>
            <p:ph type="sldNum" sz="quarter" idx="5"/>
          </p:nvPr>
        </p:nvSpPr>
        <p:spPr/>
        <p:txBody>
          <a:bodyPr/>
          <a:lstStyle/>
          <a:p>
            <a:fld id="{D0E336F4-855D-47C9-87DA-701A0F86E0EC}" type="slidenum">
              <a:rPr lang="en-GB" smtClean="0"/>
              <a:t>5</a:t>
            </a:fld>
            <a:endParaRPr lang="en-GB"/>
          </a:p>
        </p:txBody>
      </p:sp>
    </p:spTree>
    <p:extLst>
      <p:ext uri="{BB962C8B-B14F-4D97-AF65-F5344CB8AC3E}">
        <p14:creationId xmlns:p14="http://schemas.microsoft.com/office/powerpoint/2010/main" val="191513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336F4-855D-47C9-87DA-701A0F86E0EC}" type="slidenum">
              <a:rPr lang="en-GB" smtClean="0"/>
              <a:t>6</a:t>
            </a:fld>
            <a:endParaRPr lang="en-GB"/>
          </a:p>
        </p:txBody>
      </p:sp>
    </p:spTree>
    <p:extLst>
      <p:ext uri="{BB962C8B-B14F-4D97-AF65-F5344CB8AC3E}">
        <p14:creationId xmlns:p14="http://schemas.microsoft.com/office/powerpoint/2010/main" val="154636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336F4-855D-47C9-87DA-701A0F86E0EC}" type="slidenum">
              <a:rPr lang="en-GB" smtClean="0"/>
              <a:t>7</a:t>
            </a:fld>
            <a:endParaRPr lang="en-GB"/>
          </a:p>
        </p:txBody>
      </p:sp>
    </p:spTree>
    <p:extLst>
      <p:ext uri="{BB962C8B-B14F-4D97-AF65-F5344CB8AC3E}">
        <p14:creationId xmlns:p14="http://schemas.microsoft.com/office/powerpoint/2010/main" val="168842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336F4-855D-47C9-87DA-701A0F86E0EC}" type="slidenum">
              <a:rPr lang="en-GB" smtClean="0"/>
              <a:t>8</a:t>
            </a:fld>
            <a:endParaRPr lang="en-GB"/>
          </a:p>
        </p:txBody>
      </p:sp>
    </p:spTree>
    <p:extLst>
      <p:ext uri="{BB962C8B-B14F-4D97-AF65-F5344CB8AC3E}">
        <p14:creationId xmlns:p14="http://schemas.microsoft.com/office/powerpoint/2010/main" val="101988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336F4-855D-47C9-87DA-701A0F86E0EC}" type="slidenum">
              <a:rPr lang="en-GB" smtClean="0"/>
              <a:t>9</a:t>
            </a:fld>
            <a:endParaRPr lang="en-GB"/>
          </a:p>
        </p:txBody>
      </p:sp>
    </p:spTree>
    <p:extLst>
      <p:ext uri="{BB962C8B-B14F-4D97-AF65-F5344CB8AC3E}">
        <p14:creationId xmlns:p14="http://schemas.microsoft.com/office/powerpoint/2010/main" val="142359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576E-CDD1-7A7F-912B-3EE0B674E5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1F543A-97D9-59E0-0B19-6AE7E8260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8DD6E3-6310-BCD3-FEB9-0466E91CF156}"/>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5" name="Footer Placeholder 4">
            <a:extLst>
              <a:ext uri="{FF2B5EF4-FFF2-40B4-BE49-F238E27FC236}">
                <a16:creationId xmlns:a16="http://schemas.microsoft.com/office/drawing/2014/main" id="{950ABA71-97E4-DC97-C1CE-E85C5AFEFA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8159C1-559B-4960-A877-5471306EEDE8}"/>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14519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38D9-6AE0-8F6C-80DF-BFBC043B86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4271F2-2A60-1C71-A099-B2B71A0830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C1AF92-8B7C-B32A-AE7D-E455F4C32948}"/>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5" name="Footer Placeholder 4">
            <a:extLst>
              <a:ext uri="{FF2B5EF4-FFF2-40B4-BE49-F238E27FC236}">
                <a16:creationId xmlns:a16="http://schemas.microsoft.com/office/drawing/2014/main" id="{D0AED524-E978-8219-7810-701A5AAF3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6841CD-4EC8-B1CA-F610-A1D08D002A4E}"/>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143549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E50DA-5574-1BC8-6A78-90093FE8F1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CC66F9-13F1-AF81-8F40-DCD5D8BD5A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9E1838-EDCB-39A1-2CBF-BC127A12A50C}"/>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5" name="Footer Placeholder 4">
            <a:extLst>
              <a:ext uri="{FF2B5EF4-FFF2-40B4-BE49-F238E27FC236}">
                <a16:creationId xmlns:a16="http://schemas.microsoft.com/office/drawing/2014/main" id="{A494C0A2-7F30-1936-C6BD-F4AE6F028E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C948D-8A38-CB63-59D4-4C60DF3F032F}"/>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307350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A233-FA95-FAD9-50DE-32C074E218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D942F4-EB92-546F-0962-3E34C0DAD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837CE7-E8BB-781E-3341-3D728BFBEF67}"/>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5" name="Footer Placeholder 4">
            <a:extLst>
              <a:ext uri="{FF2B5EF4-FFF2-40B4-BE49-F238E27FC236}">
                <a16:creationId xmlns:a16="http://schemas.microsoft.com/office/drawing/2014/main" id="{C351E50F-C3BE-0F75-1595-4BE80FDBF0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FEAD73-881B-755F-FC11-4F55CB213E99}"/>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28956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587A-0DB4-1956-B80E-878B1D6770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2367CC-5F02-8D43-B02D-EB4C0E564B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0B003D-6ABE-121C-9457-C3FCA2C367C7}"/>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5" name="Footer Placeholder 4">
            <a:extLst>
              <a:ext uri="{FF2B5EF4-FFF2-40B4-BE49-F238E27FC236}">
                <a16:creationId xmlns:a16="http://schemas.microsoft.com/office/drawing/2014/main" id="{5B73D8F8-F502-A7ED-9F73-29149BEC99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C88F8E-C7A6-8E7E-652E-ADA618D2C11D}"/>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98608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054D-1F94-D05B-22B2-82A56FC048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D35D98-36A8-591D-FB74-59ABAE3B6D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AACAED-3534-94FC-6B0D-D3650A10B7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7A6365-9E85-2747-062C-98A98D037503}"/>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6" name="Footer Placeholder 5">
            <a:extLst>
              <a:ext uri="{FF2B5EF4-FFF2-40B4-BE49-F238E27FC236}">
                <a16:creationId xmlns:a16="http://schemas.microsoft.com/office/drawing/2014/main" id="{72224FAF-EF11-7E24-1889-8B2F93ECAA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D8C88C-7F92-026F-203F-30D6FF2B3F2D}"/>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233017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3377-170D-4C01-94A1-1CEE242226B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A3863B-A4EB-59D2-4089-7E51010AF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E69B16-085F-F835-17F5-9285E7D3CD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0456C9-E229-5817-D819-B143769CC7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AC8A2D-0B6D-FCC4-4208-6D6E935F9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A0000D-7AEC-AC7B-0EFB-216054ABB8B4}"/>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8" name="Footer Placeholder 7">
            <a:extLst>
              <a:ext uri="{FF2B5EF4-FFF2-40B4-BE49-F238E27FC236}">
                <a16:creationId xmlns:a16="http://schemas.microsoft.com/office/drawing/2014/main" id="{A8808398-E3C7-CA3C-B90B-141C829799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86D633-ED9F-432F-5349-BD9F222E867D}"/>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100636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5E2E-EC4A-724B-4E22-33266E70E8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916E36-5B36-71D5-6BA1-67339F3E6F84}"/>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4" name="Footer Placeholder 3">
            <a:extLst>
              <a:ext uri="{FF2B5EF4-FFF2-40B4-BE49-F238E27FC236}">
                <a16:creationId xmlns:a16="http://schemas.microsoft.com/office/drawing/2014/main" id="{15AFB1B6-86B0-D3A5-11D4-85FF76AB6E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EB2824-35D6-9B37-A7C0-087F2B2332D2}"/>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206261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8CD44A-B74B-7F5C-5458-CB80C5E309AB}"/>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3" name="Footer Placeholder 2">
            <a:extLst>
              <a:ext uri="{FF2B5EF4-FFF2-40B4-BE49-F238E27FC236}">
                <a16:creationId xmlns:a16="http://schemas.microsoft.com/office/drawing/2014/main" id="{2A3AD2DF-7FF6-0573-6023-4BDB206D78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C1DC203-29E5-6063-D34E-FD2F35471AEA}"/>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227479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3101-D4AE-0711-61FC-B61609EE4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6B8247-27A9-E317-89D1-252F1169B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AC2E87-B1A3-E59C-CCCA-6B0C803A5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2883F-7C27-2E2D-3311-310318553307}"/>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6" name="Footer Placeholder 5">
            <a:extLst>
              <a:ext uri="{FF2B5EF4-FFF2-40B4-BE49-F238E27FC236}">
                <a16:creationId xmlns:a16="http://schemas.microsoft.com/office/drawing/2014/main" id="{3598625F-FD8E-3CB8-B4CE-D7451D97D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A2BEB2-5FA4-0769-81B4-22180CDCA7BE}"/>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56548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0029-1804-DC1D-849E-7A637B32C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EA633F-0A48-6105-7520-36EC5B72C6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A0F121-2D0D-EBBE-0E4D-A6EEA3760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89B305-F2F3-752A-72A8-5A88D6538061}"/>
              </a:ext>
            </a:extLst>
          </p:cNvPr>
          <p:cNvSpPr>
            <a:spLocks noGrp="1"/>
          </p:cNvSpPr>
          <p:nvPr>
            <p:ph type="dt" sz="half" idx="10"/>
          </p:nvPr>
        </p:nvSpPr>
        <p:spPr/>
        <p:txBody>
          <a:bodyPr/>
          <a:lstStyle/>
          <a:p>
            <a:fld id="{31D80BCF-2E2F-40CB-A7B7-2E2B25D038F9}" type="datetimeFigureOut">
              <a:rPr lang="en-GB" smtClean="0"/>
              <a:t>19/12/2024</a:t>
            </a:fld>
            <a:endParaRPr lang="en-GB"/>
          </a:p>
        </p:txBody>
      </p:sp>
      <p:sp>
        <p:nvSpPr>
          <p:cNvPr id="6" name="Footer Placeholder 5">
            <a:extLst>
              <a:ext uri="{FF2B5EF4-FFF2-40B4-BE49-F238E27FC236}">
                <a16:creationId xmlns:a16="http://schemas.microsoft.com/office/drawing/2014/main" id="{A060DD33-7622-4460-6605-54A3CC6525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441933-8DF8-9D81-3858-21AC815BE841}"/>
              </a:ext>
            </a:extLst>
          </p:cNvPr>
          <p:cNvSpPr>
            <a:spLocks noGrp="1"/>
          </p:cNvSpPr>
          <p:nvPr>
            <p:ph type="sldNum" sz="quarter" idx="12"/>
          </p:nvPr>
        </p:nvSpPr>
        <p:spPr/>
        <p:txBody>
          <a:bodyPr/>
          <a:lstStyle/>
          <a:p>
            <a:fld id="{DAC3761A-C103-460C-834D-E12D16A19B2E}" type="slidenum">
              <a:rPr lang="en-GB" smtClean="0"/>
              <a:t>‹#›</a:t>
            </a:fld>
            <a:endParaRPr lang="en-GB"/>
          </a:p>
        </p:txBody>
      </p:sp>
    </p:spTree>
    <p:extLst>
      <p:ext uri="{BB962C8B-B14F-4D97-AF65-F5344CB8AC3E}">
        <p14:creationId xmlns:p14="http://schemas.microsoft.com/office/powerpoint/2010/main" val="397014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64436-01BD-313F-A38E-F8E459CDE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48FAFD-C446-D3EA-BDB9-2B868C505E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0B0259-9D72-450D-8DC5-0E6DE6E03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D80BCF-2E2F-40CB-A7B7-2E2B25D038F9}" type="datetimeFigureOut">
              <a:rPr lang="en-GB" smtClean="0"/>
              <a:t>19/12/2024</a:t>
            </a:fld>
            <a:endParaRPr lang="en-GB"/>
          </a:p>
        </p:txBody>
      </p:sp>
      <p:sp>
        <p:nvSpPr>
          <p:cNvPr id="5" name="Footer Placeholder 4">
            <a:extLst>
              <a:ext uri="{FF2B5EF4-FFF2-40B4-BE49-F238E27FC236}">
                <a16:creationId xmlns:a16="http://schemas.microsoft.com/office/drawing/2014/main" id="{8BBB340A-8287-40F0-D894-6141D2ADE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38B6589-F176-60C9-F88B-C2996173A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C3761A-C103-460C-834D-E12D16A19B2E}" type="slidenum">
              <a:rPr lang="en-GB" smtClean="0"/>
              <a:t>‹#›</a:t>
            </a:fld>
            <a:endParaRPr lang="en-GB"/>
          </a:p>
        </p:txBody>
      </p:sp>
    </p:spTree>
    <p:extLst>
      <p:ext uri="{BB962C8B-B14F-4D97-AF65-F5344CB8AC3E}">
        <p14:creationId xmlns:p14="http://schemas.microsoft.com/office/powerpoint/2010/main" val="2224896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integra-biosciences.com/united-kingdom/en/blog/article/lab-sustainability-simple-tips-become-greener-lab" TargetMode="External"/><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hyperlink" Target="https://www.nature.com/articles/528479c#article-info"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ucl.ac.uk/sustainable/take-action/staff-action/leaf-laboratory-efficiency-assessment-framework"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s://www.mygreenlab.org/?gad_source=1&amp;gclid=CjwKCAiA3Na5BhAZEiwAzrfagIINVD7NDEyLdJ9nYQn2jiyo9t90dkJu6YJIoXdH7hl5tcA9v0akExoCHtQQAvD_BwE" TargetMode="External"/><Relationship Id="rId5" Type="http://schemas.openxmlformats.org/officeDocument/2006/relationships/hyperlink" Target="https://www.labconscious.com/" TargetMode="External"/><Relationship Id="rId4" Type="http://schemas.openxmlformats.org/officeDocument/2006/relationships/hyperlink" Target="https://www.integra-biosciences.com/united-kingdom/en/blog/article/lab-sustainability-simple-tips-become-greener-la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emf"/><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hyperlink" Target="https://www.liverpool.ac.uk/sustainability/leaf/" TargetMode="Externa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emf"/><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emf"/><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emf"/><Relationship Id="rId4" Type="http://schemas.openxmlformats.org/officeDocument/2006/relationships/image" Target="../media/image2.png"/><Relationship Id="rId9"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compoundchem.com/2015/09/24/green-chemistr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FF4-BF3F-32A1-8FA5-F1BA2E120E6E}"/>
              </a:ext>
            </a:extLst>
          </p:cNvPr>
          <p:cNvSpPr>
            <a:spLocks noGrp="1"/>
          </p:cNvSpPr>
          <p:nvPr>
            <p:ph type="ctrTitle"/>
          </p:nvPr>
        </p:nvSpPr>
        <p:spPr>
          <a:xfrm>
            <a:off x="1699639" y="748024"/>
            <a:ext cx="9144000" cy="889311"/>
          </a:xfrm>
        </p:spPr>
        <p:txBody>
          <a:bodyPr>
            <a:normAutofit fontScale="90000"/>
          </a:bodyPr>
          <a:lstStyle/>
          <a:p>
            <a:r>
              <a:rPr lang="en-GB" dirty="0"/>
              <a:t>Sustainability Induction</a:t>
            </a:r>
          </a:p>
        </p:txBody>
      </p:sp>
      <p:sp>
        <p:nvSpPr>
          <p:cNvPr id="3" name="Subtitle 2">
            <a:extLst>
              <a:ext uri="{FF2B5EF4-FFF2-40B4-BE49-F238E27FC236}">
                <a16:creationId xmlns:a16="http://schemas.microsoft.com/office/drawing/2014/main" id="{5E6745DA-8E5D-137A-3421-1FA776A93BF0}"/>
              </a:ext>
            </a:extLst>
          </p:cNvPr>
          <p:cNvSpPr>
            <a:spLocks noGrp="1"/>
          </p:cNvSpPr>
          <p:nvPr>
            <p:ph type="subTitle" idx="1"/>
          </p:nvPr>
        </p:nvSpPr>
        <p:spPr>
          <a:xfrm>
            <a:off x="445008" y="1749516"/>
            <a:ext cx="11620024" cy="2140394"/>
          </a:xfrm>
        </p:spPr>
        <p:txBody>
          <a:bodyPr>
            <a:noAutofit/>
          </a:bodyPr>
          <a:lstStyle/>
          <a:p>
            <a:pPr marL="285750" indent="-285750" algn="l">
              <a:buClr>
                <a:schemeClr val="accent6">
                  <a:lumMod val="75000"/>
                </a:schemeClr>
              </a:buClr>
              <a:buFont typeface="Wingdings" panose="05000000000000000000" pitchFamily="2" charset="2"/>
              <a:buChar char="Ø"/>
            </a:pPr>
            <a:r>
              <a:rPr lang="en-GB" sz="1600" dirty="0"/>
              <a:t>Laboratories are extremely energy and resource intensive.</a:t>
            </a:r>
          </a:p>
          <a:p>
            <a:pPr algn="l">
              <a:buClr>
                <a:schemeClr val="accent6">
                  <a:lumMod val="75000"/>
                </a:schemeClr>
              </a:buClr>
            </a:pPr>
            <a:endParaRPr lang="en-GB" sz="1600" dirty="0"/>
          </a:p>
          <a:p>
            <a:pPr marL="285750" indent="-285750" algn="l">
              <a:buClr>
                <a:schemeClr val="accent6">
                  <a:lumMod val="75000"/>
                </a:schemeClr>
              </a:buClr>
              <a:buFont typeface="Wingdings" panose="05000000000000000000" pitchFamily="2" charset="2"/>
              <a:buChar char="Ø"/>
            </a:pPr>
            <a:r>
              <a:rPr lang="en-GB" sz="1600" dirty="0"/>
              <a:t>They use up to 10x more energy than a standard office building.</a:t>
            </a:r>
          </a:p>
          <a:p>
            <a:pPr marL="285750" indent="-285750" algn="l">
              <a:buClr>
                <a:schemeClr val="accent6">
                  <a:lumMod val="75000"/>
                </a:schemeClr>
              </a:buClr>
              <a:buFont typeface="Wingdings" panose="05000000000000000000" pitchFamily="2" charset="2"/>
              <a:buChar char="Ø"/>
            </a:pPr>
            <a:endParaRPr lang="en-GB" sz="1600" dirty="0"/>
          </a:p>
          <a:p>
            <a:pPr marL="285750" indent="-285750" algn="l">
              <a:buClr>
                <a:schemeClr val="accent6">
                  <a:lumMod val="75000"/>
                </a:schemeClr>
              </a:buClr>
              <a:buFont typeface="Wingdings" panose="05000000000000000000" pitchFamily="2" charset="2"/>
              <a:buChar char="Ø"/>
            </a:pPr>
            <a:r>
              <a:rPr lang="en-GB" sz="1600" dirty="0"/>
              <a:t>They also account for around </a:t>
            </a:r>
            <a:r>
              <a:rPr lang="en-GB" sz="1600" dirty="0">
                <a:hlinkClick r:id="rId2"/>
              </a:rPr>
              <a:t>2% of the total global plastic waste </a:t>
            </a:r>
            <a:r>
              <a:rPr lang="en-GB" sz="1600" dirty="0"/>
              <a:t>produced per year. This is around 5.5 million tons of plastic waste each year.</a:t>
            </a:r>
          </a:p>
          <a:p>
            <a:pPr marL="285750" indent="-285750" algn="l">
              <a:buClr>
                <a:schemeClr val="accent6">
                  <a:lumMod val="75000"/>
                </a:schemeClr>
              </a:buClr>
              <a:buFont typeface="Wingdings" panose="05000000000000000000" pitchFamily="2" charset="2"/>
              <a:buChar char="Ø"/>
            </a:pPr>
            <a:endParaRPr lang="en-GB" sz="1600" dirty="0"/>
          </a:p>
          <a:p>
            <a:pPr marL="285750" indent="-285750" algn="l">
              <a:buClr>
                <a:schemeClr val="accent6">
                  <a:lumMod val="75000"/>
                </a:schemeClr>
              </a:buClr>
              <a:buFont typeface="Wingdings" panose="05000000000000000000" pitchFamily="2" charset="2"/>
              <a:buChar char="Ø"/>
            </a:pPr>
            <a:r>
              <a:rPr lang="en-GB" sz="1600" dirty="0"/>
              <a:t>The following slides will provide information about what we are doing at the university to reduce the environmental footprint of labs and make them more sustainable. </a:t>
            </a:r>
          </a:p>
        </p:txBody>
      </p:sp>
      <p:pic>
        <p:nvPicPr>
          <p:cNvPr id="4" name="Picture 3">
            <a:extLst>
              <a:ext uri="{FF2B5EF4-FFF2-40B4-BE49-F238E27FC236}">
                <a16:creationId xmlns:a16="http://schemas.microsoft.com/office/drawing/2014/main" id="{E61A3416-E7BE-EC55-790D-797DAB9884FE}"/>
              </a:ext>
            </a:extLst>
          </p:cNvPr>
          <p:cNvPicPr>
            <a:picLocks noChangeAspect="1"/>
          </p:cNvPicPr>
          <p:nvPr/>
        </p:nvPicPr>
        <p:blipFill>
          <a:blip r:embed="rId3"/>
          <a:stretch>
            <a:fillRect/>
          </a:stretch>
        </p:blipFill>
        <p:spPr>
          <a:xfrm>
            <a:off x="269581" y="239633"/>
            <a:ext cx="2592729" cy="653970"/>
          </a:xfrm>
          <a:prstGeom prst="rect">
            <a:avLst/>
          </a:prstGeom>
        </p:spPr>
      </p:pic>
      <p:pic>
        <p:nvPicPr>
          <p:cNvPr id="5" name="Picture 4">
            <a:extLst>
              <a:ext uri="{FF2B5EF4-FFF2-40B4-BE49-F238E27FC236}">
                <a16:creationId xmlns:a16="http://schemas.microsoft.com/office/drawing/2014/main" id="{B862B259-2203-FE1F-7022-EDCE23653A4A}"/>
              </a:ext>
            </a:extLst>
          </p:cNvPr>
          <p:cNvPicPr>
            <a:picLocks noChangeAspect="1"/>
          </p:cNvPicPr>
          <p:nvPr/>
        </p:nvPicPr>
        <p:blipFill>
          <a:blip r:embed="rId4"/>
          <a:stretch>
            <a:fillRect/>
          </a:stretch>
        </p:blipFill>
        <p:spPr>
          <a:xfrm>
            <a:off x="10720595" y="114344"/>
            <a:ext cx="1344437" cy="1323625"/>
          </a:xfrm>
          <a:prstGeom prst="rect">
            <a:avLst/>
          </a:prstGeom>
        </p:spPr>
      </p:pic>
      <p:pic>
        <p:nvPicPr>
          <p:cNvPr id="9" name="Picture 8">
            <a:extLst>
              <a:ext uri="{FF2B5EF4-FFF2-40B4-BE49-F238E27FC236}">
                <a16:creationId xmlns:a16="http://schemas.microsoft.com/office/drawing/2014/main" id="{A91F6F9B-615F-A01E-7011-8C4B9913C778}"/>
              </a:ext>
            </a:extLst>
          </p:cNvPr>
          <p:cNvPicPr>
            <a:picLocks noChangeAspect="1"/>
          </p:cNvPicPr>
          <p:nvPr/>
        </p:nvPicPr>
        <p:blipFill>
          <a:blip r:embed="rId5"/>
          <a:stretch>
            <a:fillRect/>
          </a:stretch>
        </p:blipFill>
        <p:spPr>
          <a:xfrm>
            <a:off x="5188012" y="4745823"/>
            <a:ext cx="2118544" cy="1013548"/>
          </a:xfrm>
          <a:prstGeom prst="rect">
            <a:avLst/>
          </a:prstGeom>
        </p:spPr>
      </p:pic>
      <p:pic>
        <p:nvPicPr>
          <p:cNvPr id="13" name="Picture 12">
            <a:extLst>
              <a:ext uri="{FF2B5EF4-FFF2-40B4-BE49-F238E27FC236}">
                <a16:creationId xmlns:a16="http://schemas.microsoft.com/office/drawing/2014/main" id="{F66D1468-6C2B-F1E4-C3B7-352F99EC359C}"/>
              </a:ext>
            </a:extLst>
          </p:cNvPr>
          <p:cNvPicPr>
            <a:picLocks noChangeAspect="1"/>
          </p:cNvPicPr>
          <p:nvPr/>
        </p:nvPicPr>
        <p:blipFill>
          <a:blip r:embed="rId6"/>
          <a:stretch>
            <a:fillRect/>
          </a:stretch>
        </p:blipFill>
        <p:spPr>
          <a:xfrm>
            <a:off x="2539173" y="4745823"/>
            <a:ext cx="2126164" cy="1021168"/>
          </a:xfrm>
          <a:prstGeom prst="rect">
            <a:avLst/>
          </a:prstGeom>
        </p:spPr>
      </p:pic>
      <p:pic>
        <p:nvPicPr>
          <p:cNvPr id="15" name="Picture 14">
            <a:extLst>
              <a:ext uri="{FF2B5EF4-FFF2-40B4-BE49-F238E27FC236}">
                <a16:creationId xmlns:a16="http://schemas.microsoft.com/office/drawing/2014/main" id="{9EBA72FB-6530-0610-3BE3-37132F6D6F66}"/>
              </a:ext>
            </a:extLst>
          </p:cNvPr>
          <p:cNvPicPr>
            <a:picLocks noChangeAspect="1"/>
          </p:cNvPicPr>
          <p:nvPr/>
        </p:nvPicPr>
        <p:blipFill>
          <a:blip r:embed="rId7"/>
          <a:stretch>
            <a:fillRect/>
          </a:stretch>
        </p:blipFill>
        <p:spPr>
          <a:xfrm>
            <a:off x="7850273" y="4738203"/>
            <a:ext cx="2118544" cy="1021168"/>
          </a:xfrm>
          <a:prstGeom prst="rect">
            <a:avLst/>
          </a:prstGeom>
        </p:spPr>
      </p:pic>
      <p:sp>
        <p:nvSpPr>
          <p:cNvPr id="16" name="TextBox 15">
            <a:extLst>
              <a:ext uri="{FF2B5EF4-FFF2-40B4-BE49-F238E27FC236}">
                <a16:creationId xmlns:a16="http://schemas.microsoft.com/office/drawing/2014/main" id="{6F5B737A-500D-A520-2C52-A2BAF6FEF506}"/>
              </a:ext>
            </a:extLst>
          </p:cNvPr>
          <p:cNvSpPr txBox="1"/>
          <p:nvPr/>
        </p:nvSpPr>
        <p:spPr>
          <a:xfrm>
            <a:off x="3284507" y="6013145"/>
            <a:ext cx="5974264" cy="369332"/>
          </a:xfrm>
          <a:prstGeom prst="rect">
            <a:avLst/>
          </a:prstGeom>
          <a:noFill/>
        </p:spPr>
        <p:txBody>
          <a:bodyPr wrap="none" rtlCol="0">
            <a:spAutoFit/>
          </a:bodyPr>
          <a:lstStyle/>
          <a:p>
            <a:r>
              <a:rPr lang="en-GB" dirty="0">
                <a:hlinkClick r:id="rId8"/>
              </a:rPr>
              <a:t>Lab sustainability - tips to become a greener lab | INTEGRA</a:t>
            </a:r>
            <a:endParaRPr lang="en-GB" dirty="0"/>
          </a:p>
        </p:txBody>
      </p:sp>
    </p:spTree>
    <p:extLst>
      <p:ext uri="{BB962C8B-B14F-4D97-AF65-F5344CB8AC3E}">
        <p14:creationId xmlns:p14="http://schemas.microsoft.com/office/powerpoint/2010/main" val="94798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FF4-BF3F-32A1-8FA5-F1BA2E120E6E}"/>
              </a:ext>
            </a:extLst>
          </p:cNvPr>
          <p:cNvSpPr>
            <a:spLocks noGrp="1"/>
          </p:cNvSpPr>
          <p:nvPr>
            <p:ph type="ctrTitle"/>
          </p:nvPr>
        </p:nvSpPr>
        <p:spPr>
          <a:xfrm>
            <a:off x="1454989" y="566618"/>
            <a:ext cx="9144000" cy="889311"/>
          </a:xfrm>
        </p:spPr>
        <p:txBody>
          <a:bodyPr>
            <a:normAutofit fontScale="90000"/>
          </a:bodyPr>
          <a:lstStyle/>
          <a:p>
            <a:r>
              <a:rPr lang="en-GB" dirty="0"/>
              <a:t>Useful links</a:t>
            </a:r>
          </a:p>
        </p:txBody>
      </p:sp>
      <p:pic>
        <p:nvPicPr>
          <p:cNvPr id="4" name="Picture 3">
            <a:extLst>
              <a:ext uri="{FF2B5EF4-FFF2-40B4-BE49-F238E27FC236}">
                <a16:creationId xmlns:a16="http://schemas.microsoft.com/office/drawing/2014/main" id="{E61A3416-E7BE-EC55-790D-797DAB9884FE}"/>
              </a:ext>
            </a:extLst>
          </p:cNvPr>
          <p:cNvPicPr>
            <a:picLocks noChangeAspect="1"/>
          </p:cNvPicPr>
          <p:nvPr/>
        </p:nvPicPr>
        <p:blipFill>
          <a:blip r:embed="rId2"/>
          <a:stretch>
            <a:fillRect/>
          </a:stretch>
        </p:blipFill>
        <p:spPr>
          <a:xfrm>
            <a:off x="269581" y="239633"/>
            <a:ext cx="2592729" cy="653970"/>
          </a:xfrm>
          <a:prstGeom prst="rect">
            <a:avLst/>
          </a:prstGeom>
        </p:spPr>
      </p:pic>
      <p:pic>
        <p:nvPicPr>
          <p:cNvPr id="5" name="Picture 4">
            <a:extLst>
              <a:ext uri="{FF2B5EF4-FFF2-40B4-BE49-F238E27FC236}">
                <a16:creationId xmlns:a16="http://schemas.microsoft.com/office/drawing/2014/main" id="{B862B259-2203-FE1F-7022-EDCE23653A4A}"/>
              </a:ext>
            </a:extLst>
          </p:cNvPr>
          <p:cNvPicPr>
            <a:picLocks noChangeAspect="1"/>
          </p:cNvPicPr>
          <p:nvPr/>
        </p:nvPicPr>
        <p:blipFill>
          <a:blip r:embed="rId3"/>
          <a:stretch>
            <a:fillRect/>
          </a:stretch>
        </p:blipFill>
        <p:spPr>
          <a:xfrm>
            <a:off x="10720595" y="114344"/>
            <a:ext cx="1344437" cy="1323625"/>
          </a:xfrm>
          <a:prstGeom prst="rect">
            <a:avLst/>
          </a:prstGeom>
        </p:spPr>
      </p:pic>
      <p:sp>
        <p:nvSpPr>
          <p:cNvPr id="16" name="TextBox 15">
            <a:extLst>
              <a:ext uri="{FF2B5EF4-FFF2-40B4-BE49-F238E27FC236}">
                <a16:creationId xmlns:a16="http://schemas.microsoft.com/office/drawing/2014/main" id="{6F5B737A-500D-A520-2C52-A2BAF6FEF506}"/>
              </a:ext>
            </a:extLst>
          </p:cNvPr>
          <p:cNvSpPr txBox="1"/>
          <p:nvPr/>
        </p:nvSpPr>
        <p:spPr>
          <a:xfrm>
            <a:off x="665815" y="2679381"/>
            <a:ext cx="9449575" cy="1815882"/>
          </a:xfrm>
          <a:prstGeom prst="rect">
            <a:avLst/>
          </a:prstGeom>
          <a:noFill/>
        </p:spPr>
        <p:txBody>
          <a:bodyPr wrap="none" rtlCol="0">
            <a:spAutoFit/>
          </a:bodyPr>
          <a:lstStyle/>
          <a:p>
            <a:r>
              <a:rPr lang="en-GB" sz="1600" dirty="0">
                <a:hlinkClick r:id="rId4"/>
              </a:rPr>
              <a:t>Lab sustainability - tips to become a greener lab | INTEGRA</a:t>
            </a:r>
            <a:endParaRPr lang="en-GB" sz="1600" dirty="0"/>
          </a:p>
          <a:p>
            <a:endParaRPr lang="en-GB" sz="1600" dirty="0"/>
          </a:p>
          <a:p>
            <a:r>
              <a:rPr lang="en-GB" sz="1600" dirty="0" err="1">
                <a:hlinkClick r:id="rId5"/>
              </a:rPr>
              <a:t>Labconscious</a:t>
            </a:r>
            <a:r>
              <a:rPr lang="en-GB" sz="1600" dirty="0">
                <a:hlinkClick r:id="rId5"/>
              </a:rPr>
              <a:t>®</a:t>
            </a:r>
            <a:endParaRPr lang="en-GB" sz="1600" dirty="0"/>
          </a:p>
          <a:p>
            <a:endParaRPr lang="en-GB" sz="1600" dirty="0"/>
          </a:p>
          <a:p>
            <a:r>
              <a:rPr lang="en-GB" sz="1600" dirty="0">
                <a:hlinkClick r:id="rId6"/>
              </a:rPr>
              <a:t>My Green Lab</a:t>
            </a:r>
            <a:endParaRPr lang="en-GB" sz="1600" dirty="0"/>
          </a:p>
          <a:p>
            <a:endParaRPr lang="en-GB" sz="1600" dirty="0"/>
          </a:p>
          <a:p>
            <a:r>
              <a:rPr lang="en-GB" sz="1600" dirty="0">
                <a:hlinkClick r:id="rId7"/>
              </a:rPr>
              <a:t>LEAF - Laboratory Efficiency Assessment Framework | Sustainable UCL - UCL – University College London</a:t>
            </a:r>
            <a:endParaRPr lang="en-GB" sz="1600" dirty="0"/>
          </a:p>
        </p:txBody>
      </p:sp>
    </p:spTree>
    <p:extLst>
      <p:ext uri="{BB962C8B-B14F-4D97-AF65-F5344CB8AC3E}">
        <p14:creationId xmlns:p14="http://schemas.microsoft.com/office/powerpoint/2010/main" val="331568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FF4-BF3F-32A1-8FA5-F1BA2E120E6E}"/>
              </a:ext>
            </a:extLst>
          </p:cNvPr>
          <p:cNvSpPr>
            <a:spLocks noGrp="1"/>
          </p:cNvSpPr>
          <p:nvPr>
            <p:ph type="ctrTitle"/>
          </p:nvPr>
        </p:nvSpPr>
        <p:spPr>
          <a:xfrm>
            <a:off x="1524000" y="540373"/>
            <a:ext cx="9144000" cy="889311"/>
          </a:xfrm>
        </p:spPr>
        <p:txBody>
          <a:bodyPr>
            <a:normAutofit fontScale="90000"/>
          </a:bodyPr>
          <a:lstStyle/>
          <a:p>
            <a:r>
              <a:rPr lang="en-GB" dirty="0"/>
              <a:t>What is LEAF</a:t>
            </a:r>
          </a:p>
        </p:txBody>
      </p:sp>
      <p:sp>
        <p:nvSpPr>
          <p:cNvPr id="3" name="Subtitle 2">
            <a:extLst>
              <a:ext uri="{FF2B5EF4-FFF2-40B4-BE49-F238E27FC236}">
                <a16:creationId xmlns:a16="http://schemas.microsoft.com/office/drawing/2014/main" id="{5E6745DA-8E5D-137A-3421-1FA776A93BF0}"/>
              </a:ext>
            </a:extLst>
          </p:cNvPr>
          <p:cNvSpPr>
            <a:spLocks noGrp="1"/>
          </p:cNvSpPr>
          <p:nvPr>
            <p:ph type="subTitle" idx="1"/>
          </p:nvPr>
        </p:nvSpPr>
        <p:spPr>
          <a:xfrm>
            <a:off x="285988" y="1429684"/>
            <a:ext cx="11620024" cy="2140394"/>
          </a:xfrm>
        </p:spPr>
        <p:txBody>
          <a:bodyPr>
            <a:noAutofit/>
          </a:bodyPr>
          <a:lstStyle/>
          <a:p>
            <a:pPr marL="285750" indent="-285750" algn="l">
              <a:buClr>
                <a:schemeClr val="accent6">
                  <a:lumMod val="75000"/>
                </a:schemeClr>
              </a:buClr>
              <a:buFont typeface="Wingdings" panose="05000000000000000000" pitchFamily="2" charset="2"/>
              <a:buChar char="Ø"/>
            </a:pPr>
            <a:r>
              <a:rPr lang="en-GB" sz="1600" dirty="0"/>
              <a:t>LEAF is a green initiative developed by UCL.</a:t>
            </a:r>
          </a:p>
          <a:p>
            <a:pPr marL="285750" indent="-285750" algn="l">
              <a:buClr>
                <a:schemeClr val="accent6">
                  <a:lumMod val="75000"/>
                </a:schemeClr>
              </a:buClr>
              <a:buFont typeface="Wingdings" panose="05000000000000000000" pitchFamily="2" charset="2"/>
              <a:buChar char="Ø"/>
            </a:pPr>
            <a:endParaRPr lang="en-GB" sz="1600" dirty="0"/>
          </a:p>
          <a:p>
            <a:pPr marL="285750" indent="-285750" algn="l">
              <a:buClr>
                <a:schemeClr val="accent6">
                  <a:lumMod val="75000"/>
                </a:schemeClr>
              </a:buClr>
              <a:buFont typeface="Wingdings" panose="05000000000000000000" pitchFamily="2" charset="2"/>
              <a:buChar char="Ø"/>
            </a:pPr>
            <a:r>
              <a:rPr lang="en-GB" sz="1600" i="0" dirty="0">
                <a:effectLst/>
              </a:rPr>
              <a:t>LEAF </a:t>
            </a:r>
            <a:r>
              <a:rPr lang="en-GB" sz="1600" b="0" i="0" dirty="0">
                <a:effectLst/>
              </a:rPr>
              <a:t>is a program that evaluates the sustainability </a:t>
            </a:r>
            <a:br>
              <a:rPr lang="en-GB" sz="1600" b="0" i="0" dirty="0">
                <a:effectLst/>
              </a:rPr>
            </a:br>
            <a:r>
              <a:rPr lang="en-GB" sz="1600" b="0" i="0" dirty="0">
                <a:effectLst/>
              </a:rPr>
              <a:t>of labs and helps them reduce their carbon </a:t>
            </a:r>
            <a:br>
              <a:rPr lang="en-GB" sz="1600" b="0" i="0" dirty="0">
                <a:effectLst/>
              </a:rPr>
            </a:br>
            <a:r>
              <a:rPr lang="en-GB" sz="1600" b="0" i="0" dirty="0">
                <a:effectLst/>
              </a:rPr>
              <a:t>footprint. By providing labs with guidance and </a:t>
            </a:r>
            <a:br>
              <a:rPr lang="en-GB" sz="1600" b="0" i="0" dirty="0">
                <a:effectLst/>
              </a:rPr>
            </a:br>
            <a:r>
              <a:rPr lang="en-GB" sz="1600" b="0" i="0" dirty="0">
                <a:effectLst/>
              </a:rPr>
              <a:t>resources, LEAF helps increase efficiency in 10 </a:t>
            </a:r>
            <a:br>
              <a:rPr lang="en-GB" sz="1600" b="0" i="0" dirty="0">
                <a:effectLst/>
              </a:rPr>
            </a:br>
            <a:r>
              <a:rPr lang="en-GB" sz="1600" b="0" i="0" dirty="0">
                <a:effectLst/>
              </a:rPr>
              <a:t>area’s: waste, people, purchasing, equipment, IT, </a:t>
            </a:r>
            <a:br>
              <a:rPr lang="en-GB" sz="1600" b="0" i="0" dirty="0">
                <a:effectLst/>
              </a:rPr>
            </a:br>
            <a:r>
              <a:rPr lang="en-GB" sz="1600" b="0" i="0" dirty="0">
                <a:effectLst/>
              </a:rPr>
              <a:t>sample and chemicals management, </a:t>
            </a:r>
            <a:br>
              <a:rPr lang="en-GB" sz="1600" b="0" i="0" dirty="0">
                <a:effectLst/>
              </a:rPr>
            </a:br>
            <a:r>
              <a:rPr lang="en-GB" sz="1600" b="0" i="0" dirty="0">
                <a:effectLst/>
              </a:rPr>
              <a:t>research quality, teaching, ventilation and water</a:t>
            </a:r>
          </a:p>
          <a:p>
            <a:pPr marL="285750" indent="-285750" algn="l">
              <a:buClr>
                <a:schemeClr val="accent6">
                  <a:lumMod val="75000"/>
                </a:schemeClr>
              </a:buClr>
              <a:buFont typeface="Wingdings" panose="05000000000000000000" pitchFamily="2" charset="2"/>
              <a:buChar char="Ø"/>
            </a:pPr>
            <a:endParaRPr lang="en-GB" sz="1600" dirty="0"/>
          </a:p>
          <a:p>
            <a:pPr marL="285750" indent="-285750" algn="l">
              <a:buClr>
                <a:schemeClr val="accent6">
                  <a:lumMod val="75000"/>
                </a:schemeClr>
              </a:buClr>
              <a:buFont typeface="Wingdings" panose="05000000000000000000" pitchFamily="2" charset="2"/>
              <a:buChar char="Ø"/>
            </a:pPr>
            <a:r>
              <a:rPr lang="en-GB" sz="1600" b="0" i="0" dirty="0">
                <a:effectLst/>
              </a:rPr>
              <a:t>Participating labs are awarded either a Bronze, </a:t>
            </a:r>
            <a:br>
              <a:rPr lang="en-GB" sz="1600" b="0" i="0" dirty="0">
                <a:effectLst/>
              </a:rPr>
            </a:br>
            <a:r>
              <a:rPr lang="en-GB" sz="1600" b="0" i="0" dirty="0">
                <a:effectLst/>
              </a:rPr>
              <a:t>Silver, or Gold award depending on how many </a:t>
            </a:r>
            <a:br>
              <a:rPr lang="en-GB" sz="1600" b="0" i="0" dirty="0">
                <a:effectLst/>
              </a:rPr>
            </a:br>
            <a:r>
              <a:rPr lang="en-GB" sz="1600" b="0" i="0" dirty="0">
                <a:effectLst/>
              </a:rPr>
              <a:t>sustainable actions they take.</a:t>
            </a:r>
          </a:p>
          <a:p>
            <a:pPr algn="l">
              <a:buClr>
                <a:schemeClr val="accent6">
                  <a:lumMod val="75000"/>
                </a:schemeClr>
              </a:buClr>
            </a:pPr>
            <a:endParaRPr lang="en-GB" sz="1600" dirty="0"/>
          </a:p>
          <a:p>
            <a:pPr marL="285750" indent="-285750" algn="l">
              <a:buClr>
                <a:schemeClr val="accent6">
                  <a:lumMod val="75000"/>
                </a:schemeClr>
              </a:buClr>
              <a:buFont typeface="Wingdings" panose="05000000000000000000" pitchFamily="2" charset="2"/>
              <a:buChar char="Ø"/>
            </a:pPr>
            <a:r>
              <a:rPr lang="en-GB" sz="1600" dirty="0"/>
              <a:t>LEAF is our standard for Lab sustainability across</a:t>
            </a:r>
            <a:br>
              <a:rPr lang="en-GB" sz="1600" dirty="0"/>
            </a:br>
            <a:r>
              <a:rPr lang="en-GB" sz="1600" dirty="0"/>
              <a:t>campus.</a:t>
            </a:r>
          </a:p>
        </p:txBody>
      </p:sp>
      <p:pic>
        <p:nvPicPr>
          <p:cNvPr id="4" name="Picture 3">
            <a:extLst>
              <a:ext uri="{FF2B5EF4-FFF2-40B4-BE49-F238E27FC236}">
                <a16:creationId xmlns:a16="http://schemas.microsoft.com/office/drawing/2014/main" id="{E61A3416-E7BE-EC55-790D-797DAB9884FE}"/>
              </a:ext>
            </a:extLst>
          </p:cNvPr>
          <p:cNvPicPr>
            <a:picLocks noChangeAspect="1"/>
          </p:cNvPicPr>
          <p:nvPr/>
        </p:nvPicPr>
        <p:blipFill>
          <a:blip r:embed="rId3"/>
          <a:stretch>
            <a:fillRect/>
          </a:stretch>
        </p:blipFill>
        <p:spPr>
          <a:xfrm>
            <a:off x="269581" y="239633"/>
            <a:ext cx="2592729" cy="653970"/>
          </a:xfrm>
          <a:prstGeom prst="rect">
            <a:avLst/>
          </a:prstGeom>
        </p:spPr>
      </p:pic>
      <p:pic>
        <p:nvPicPr>
          <p:cNvPr id="5" name="Picture 4">
            <a:extLst>
              <a:ext uri="{FF2B5EF4-FFF2-40B4-BE49-F238E27FC236}">
                <a16:creationId xmlns:a16="http://schemas.microsoft.com/office/drawing/2014/main" id="{B862B259-2203-FE1F-7022-EDCE23653A4A}"/>
              </a:ext>
            </a:extLst>
          </p:cNvPr>
          <p:cNvPicPr>
            <a:picLocks noChangeAspect="1"/>
          </p:cNvPicPr>
          <p:nvPr/>
        </p:nvPicPr>
        <p:blipFill>
          <a:blip r:embed="rId4"/>
          <a:stretch>
            <a:fillRect/>
          </a:stretch>
        </p:blipFill>
        <p:spPr>
          <a:xfrm>
            <a:off x="10720595" y="114344"/>
            <a:ext cx="1344437" cy="1323625"/>
          </a:xfrm>
          <a:prstGeom prst="rect">
            <a:avLst/>
          </a:prstGeom>
        </p:spPr>
      </p:pic>
      <p:pic>
        <p:nvPicPr>
          <p:cNvPr id="1026" name="Picture 2" descr="Infographic to show criteria for Bronze, Silver God on Waste, People, Chemical management and equipment.">
            <a:extLst>
              <a:ext uri="{FF2B5EF4-FFF2-40B4-BE49-F238E27FC236}">
                <a16:creationId xmlns:a16="http://schemas.microsoft.com/office/drawing/2014/main" id="{DE4B2BA2-FF4C-0BF3-3AAF-A527FAC9E1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6807" y="1783842"/>
            <a:ext cx="6569205" cy="464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8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FF4-BF3F-32A1-8FA5-F1BA2E120E6E}"/>
              </a:ext>
            </a:extLst>
          </p:cNvPr>
          <p:cNvSpPr>
            <a:spLocks noGrp="1"/>
          </p:cNvSpPr>
          <p:nvPr>
            <p:ph type="ctrTitle"/>
          </p:nvPr>
        </p:nvSpPr>
        <p:spPr>
          <a:xfrm>
            <a:off x="1683020" y="685800"/>
            <a:ext cx="9144000" cy="889311"/>
          </a:xfrm>
        </p:spPr>
        <p:txBody>
          <a:bodyPr>
            <a:normAutofit fontScale="90000"/>
          </a:bodyPr>
          <a:lstStyle/>
          <a:p>
            <a:r>
              <a:rPr lang="en-GB" dirty="0"/>
              <a:t>Benefits of implementing LEAF</a:t>
            </a:r>
          </a:p>
        </p:txBody>
      </p:sp>
      <p:sp>
        <p:nvSpPr>
          <p:cNvPr id="3" name="Subtitle 2">
            <a:extLst>
              <a:ext uri="{FF2B5EF4-FFF2-40B4-BE49-F238E27FC236}">
                <a16:creationId xmlns:a16="http://schemas.microsoft.com/office/drawing/2014/main" id="{5E6745DA-8E5D-137A-3421-1FA776A93BF0}"/>
              </a:ext>
            </a:extLst>
          </p:cNvPr>
          <p:cNvSpPr>
            <a:spLocks noGrp="1"/>
          </p:cNvSpPr>
          <p:nvPr>
            <p:ph type="subTitle" idx="1"/>
          </p:nvPr>
        </p:nvSpPr>
        <p:spPr>
          <a:xfrm>
            <a:off x="269581" y="1884136"/>
            <a:ext cx="11620024" cy="3786314"/>
          </a:xfrm>
        </p:spPr>
        <p:txBody>
          <a:bodyPr>
            <a:normAutofit fontScale="25000" lnSpcReduction="20000"/>
          </a:bodyPr>
          <a:lstStyle/>
          <a:p>
            <a:pPr algn="l"/>
            <a:r>
              <a:rPr lang="en-GB" sz="6400" b="0" i="0" dirty="0">
                <a:effectLst/>
              </a:rPr>
              <a:t>Becoming LEAF accredited helps labs:</a:t>
            </a:r>
          </a:p>
          <a:p>
            <a:pPr marL="284400" algn="l"/>
            <a:endParaRPr lang="en-GB" sz="6400" b="0" i="0" dirty="0">
              <a:effectLst/>
            </a:endParaRPr>
          </a:p>
          <a:p>
            <a:pPr marL="284400" indent="-857250" algn="l">
              <a:buClr>
                <a:schemeClr val="accent6">
                  <a:lumMod val="75000"/>
                </a:schemeClr>
              </a:buClr>
              <a:buFont typeface="Wingdings" panose="05000000000000000000" pitchFamily="2" charset="2"/>
              <a:buChar char="Ø"/>
            </a:pPr>
            <a:r>
              <a:rPr lang="en-GB" sz="6400" b="0" i="0" dirty="0">
                <a:effectLst/>
              </a:rPr>
              <a:t>Reduce utility costs and environmental footprint</a:t>
            </a:r>
          </a:p>
          <a:p>
            <a:pPr marL="284400" indent="-857250" algn="l">
              <a:buClr>
                <a:schemeClr val="accent6">
                  <a:lumMod val="75000"/>
                </a:schemeClr>
              </a:buClr>
              <a:buFont typeface="Wingdings" panose="05000000000000000000" pitchFamily="2" charset="2"/>
              <a:buChar char="Ø"/>
            </a:pPr>
            <a:r>
              <a:rPr lang="en-GB" sz="6400" b="0" i="0" dirty="0">
                <a:effectLst/>
              </a:rPr>
              <a:t>Increase research efficiency</a:t>
            </a:r>
          </a:p>
          <a:p>
            <a:pPr marL="284400" indent="-857250" algn="l">
              <a:buClr>
                <a:schemeClr val="accent6">
                  <a:lumMod val="75000"/>
                </a:schemeClr>
              </a:buClr>
              <a:buFont typeface="Wingdings" panose="05000000000000000000" pitchFamily="2" charset="2"/>
              <a:buChar char="Ø"/>
            </a:pPr>
            <a:r>
              <a:rPr lang="en-GB" sz="6400" b="0" i="0" dirty="0">
                <a:effectLst/>
              </a:rPr>
              <a:t>Provide recognition for individual labs and the University on a national stage</a:t>
            </a:r>
          </a:p>
          <a:p>
            <a:pPr marL="284400" indent="-857250" algn="l">
              <a:buClr>
                <a:schemeClr val="accent6">
                  <a:lumMod val="75000"/>
                </a:schemeClr>
              </a:buClr>
              <a:buFont typeface="Wingdings" panose="05000000000000000000" pitchFamily="2" charset="2"/>
              <a:buChar char="Ø"/>
            </a:pPr>
            <a:r>
              <a:rPr lang="en-GB" sz="6400" b="0" i="0" dirty="0">
                <a:effectLst/>
              </a:rPr>
              <a:t>Enable a bottom-up sustainability movement that integrates different labs and departments</a:t>
            </a:r>
          </a:p>
          <a:p>
            <a:pPr marL="284400" indent="-857250" algn="l">
              <a:buClr>
                <a:schemeClr val="accent6">
                  <a:lumMod val="75000"/>
                </a:schemeClr>
              </a:buClr>
              <a:buFont typeface="Wingdings" panose="05000000000000000000" pitchFamily="2" charset="2"/>
              <a:buChar char="Ø"/>
            </a:pPr>
            <a:r>
              <a:rPr lang="en-GB" sz="6400" b="0" i="0" dirty="0">
                <a:effectLst/>
              </a:rPr>
              <a:t>Create practice-based learning experiences that improve professional skills and employability</a:t>
            </a:r>
          </a:p>
          <a:p>
            <a:pPr marL="284400" indent="-857250" algn="l">
              <a:buClr>
                <a:schemeClr val="accent6">
                  <a:lumMod val="75000"/>
                </a:schemeClr>
              </a:buClr>
              <a:buFont typeface="Wingdings" panose="05000000000000000000" pitchFamily="2" charset="2"/>
              <a:buChar char="Ø"/>
            </a:pPr>
            <a:r>
              <a:rPr lang="en-GB" sz="6400" b="0" i="0" dirty="0">
                <a:effectLst/>
              </a:rPr>
              <a:t>Strengthen relationships between estates, lab users and other stakeholders</a:t>
            </a:r>
          </a:p>
          <a:p>
            <a:pPr marL="284400" indent="-857250" algn="l">
              <a:buClr>
                <a:schemeClr val="accent6">
                  <a:lumMod val="75000"/>
                </a:schemeClr>
              </a:buClr>
              <a:buFont typeface="Wingdings" panose="05000000000000000000" pitchFamily="2" charset="2"/>
              <a:buChar char="Ø"/>
            </a:pPr>
            <a:r>
              <a:rPr lang="en-GB" sz="6400" b="0" i="0" dirty="0">
                <a:effectLst/>
              </a:rPr>
              <a:t>Is a selling point for prospective students</a:t>
            </a:r>
          </a:p>
          <a:p>
            <a:pPr marL="284400" indent="-857250" algn="l">
              <a:buClr>
                <a:schemeClr val="accent6">
                  <a:lumMod val="75000"/>
                </a:schemeClr>
              </a:buClr>
              <a:buFont typeface="Wingdings" panose="05000000000000000000" pitchFamily="2" charset="2"/>
              <a:buChar char="Ø"/>
            </a:pPr>
            <a:r>
              <a:rPr lang="en-GB" sz="6400" b="0" i="0" dirty="0">
                <a:effectLst/>
              </a:rPr>
              <a:t>Support inter-lab and inter-departmental benchmarking</a:t>
            </a:r>
          </a:p>
          <a:p>
            <a:pPr marL="284400" indent="-857250" algn="l">
              <a:buClr>
                <a:schemeClr val="accent6">
                  <a:lumMod val="75000"/>
                </a:schemeClr>
              </a:buClr>
              <a:buFont typeface="Wingdings" panose="05000000000000000000" pitchFamily="2" charset="2"/>
              <a:buChar char="Ø"/>
            </a:pPr>
            <a:r>
              <a:rPr lang="en-GB" sz="6400" b="0" i="0" dirty="0">
                <a:effectLst/>
              </a:rPr>
              <a:t>Create a better understanding within our community of our science buildings and operations</a:t>
            </a:r>
          </a:p>
          <a:p>
            <a:pPr marL="284400" indent="-857250" algn="l">
              <a:buClr>
                <a:schemeClr val="accent6">
                  <a:lumMod val="75000"/>
                </a:schemeClr>
              </a:buClr>
              <a:buFont typeface="Wingdings" panose="05000000000000000000" pitchFamily="2" charset="2"/>
              <a:buChar char="Ø"/>
            </a:pPr>
            <a:r>
              <a:rPr lang="en-GB" sz="6400" b="0" i="0" dirty="0">
                <a:effectLst/>
              </a:rPr>
              <a:t>Align with our commitment to sustainability.</a:t>
            </a:r>
          </a:p>
          <a:p>
            <a:pPr marL="285750" indent="-285750" algn="l">
              <a:buClr>
                <a:schemeClr val="accent6">
                  <a:lumMod val="75000"/>
                </a:schemeClr>
              </a:buClr>
              <a:buFont typeface="Wingdings" panose="05000000000000000000" pitchFamily="2" charset="2"/>
              <a:buChar char="Ø"/>
            </a:pPr>
            <a:endParaRPr lang="en-GB" dirty="0"/>
          </a:p>
        </p:txBody>
      </p:sp>
      <p:pic>
        <p:nvPicPr>
          <p:cNvPr id="4" name="Picture 3">
            <a:extLst>
              <a:ext uri="{FF2B5EF4-FFF2-40B4-BE49-F238E27FC236}">
                <a16:creationId xmlns:a16="http://schemas.microsoft.com/office/drawing/2014/main" id="{E61A3416-E7BE-EC55-790D-797DAB9884FE}"/>
              </a:ext>
            </a:extLst>
          </p:cNvPr>
          <p:cNvPicPr>
            <a:picLocks noChangeAspect="1"/>
          </p:cNvPicPr>
          <p:nvPr/>
        </p:nvPicPr>
        <p:blipFill>
          <a:blip r:embed="rId3"/>
          <a:stretch>
            <a:fillRect/>
          </a:stretch>
        </p:blipFill>
        <p:spPr>
          <a:xfrm>
            <a:off x="269581" y="239633"/>
            <a:ext cx="2592729" cy="653970"/>
          </a:xfrm>
          <a:prstGeom prst="rect">
            <a:avLst/>
          </a:prstGeom>
        </p:spPr>
      </p:pic>
      <p:pic>
        <p:nvPicPr>
          <p:cNvPr id="5" name="Picture 4">
            <a:extLst>
              <a:ext uri="{FF2B5EF4-FFF2-40B4-BE49-F238E27FC236}">
                <a16:creationId xmlns:a16="http://schemas.microsoft.com/office/drawing/2014/main" id="{B862B259-2203-FE1F-7022-EDCE23653A4A}"/>
              </a:ext>
            </a:extLst>
          </p:cNvPr>
          <p:cNvPicPr>
            <a:picLocks noChangeAspect="1"/>
          </p:cNvPicPr>
          <p:nvPr/>
        </p:nvPicPr>
        <p:blipFill>
          <a:blip r:embed="rId4"/>
          <a:stretch>
            <a:fillRect/>
          </a:stretch>
        </p:blipFill>
        <p:spPr>
          <a:xfrm>
            <a:off x="10720595" y="114344"/>
            <a:ext cx="1344437" cy="1323625"/>
          </a:xfrm>
          <a:prstGeom prst="rect">
            <a:avLst/>
          </a:prstGeom>
        </p:spPr>
      </p:pic>
    </p:spTree>
    <p:extLst>
      <p:ext uri="{BB962C8B-B14F-4D97-AF65-F5344CB8AC3E}">
        <p14:creationId xmlns:p14="http://schemas.microsoft.com/office/powerpoint/2010/main" val="274989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FF4-BF3F-32A1-8FA5-F1BA2E120E6E}"/>
              </a:ext>
            </a:extLst>
          </p:cNvPr>
          <p:cNvSpPr>
            <a:spLocks noGrp="1"/>
          </p:cNvSpPr>
          <p:nvPr>
            <p:ph type="ctrTitle"/>
          </p:nvPr>
        </p:nvSpPr>
        <p:spPr>
          <a:xfrm>
            <a:off x="1524000" y="773431"/>
            <a:ext cx="9144000" cy="889311"/>
          </a:xfrm>
        </p:spPr>
        <p:txBody>
          <a:bodyPr>
            <a:normAutofit fontScale="90000"/>
          </a:bodyPr>
          <a:lstStyle/>
          <a:p>
            <a:r>
              <a:rPr lang="en-GB" dirty="0"/>
              <a:t>Lab Sustainability Area’s</a:t>
            </a:r>
          </a:p>
        </p:txBody>
      </p:sp>
      <p:pic>
        <p:nvPicPr>
          <p:cNvPr id="4" name="Picture 3">
            <a:extLst>
              <a:ext uri="{FF2B5EF4-FFF2-40B4-BE49-F238E27FC236}">
                <a16:creationId xmlns:a16="http://schemas.microsoft.com/office/drawing/2014/main" id="{E61A3416-E7BE-EC55-790D-797DAB9884FE}"/>
              </a:ext>
            </a:extLst>
          </p:cNvPr>
          <p:cNvPicPr>
            <a:picLocks noChangeAspect="1"/>
          </p:cNvPicPr>
          <p:nvPr/>
        </p:nvPicPr>
        <p:blipFill>
          <a:blip r:embed="rId3"/>
          <a:stretch>
            <a:fillRect/>
          </a:stretch>
        </p:blipFill>
        <p:spPr>
          <a:xfrm>
            <a:off x="269581" y="239633"/>
            <a:ext cx="2592729" cy="653970"/>
          </a:xfrm>
          <a:prstGeom prst="rect">
            <a:avLst/>
          </a:prstGeom>
        </p:spPr>
      </p:pic>
      <p:pic>
        <p:nvPicPr>
          <p:cNvPr id="5" name="Picture 4">
            <a:extLst>
              <a:ext uri="{FF2B5EF4-FFF2-40B4-BE49-F238E27FC236}">
                <a16:creationId xmlns:a16="http://schemas.microsoft.com/office/drawing/2014/main" id="{B862B259-2203-FE1F-7022-EDCE23653A4A}"/>
              </a:ext>
            </a:extLst>
          </p:cNvPr>
          <p:cNvPicPr>
            <a:picLocks noChangeAspect="1"/>
          </p:cNvPicPr>
          <p:nvPr/>
        </p:nvPicPr>
        <p:blipFill>
          <a:blip r:embed="rId4"/>
          <a:stretch>
            <a:fillRect/>
          </a:stretch>
        </p:blipFill>
        <p:spPr>
          <a:xfrm>
            <a:off x="10720595" y="114344"/>
            <a:ext cx="1344437" cy="1323625"/>
          </a:xfrm>
          <a:prstGeom prst="rect">
            <a:avLst/>
          </a:prstGeom>
        </p:spPr>
      </p:pic>
      <p:sp>
        <p:nvSpPr>
          <p:cNvPr id="6" name="Rectangle 5">
            <a:extLst>
              <a:ext uri="{FF2B5EF4-FFF2-40B4-BE49-F238E27FC236}">
                <a16:creationId xmlns:a16="http://schemas.microsoft.com/office/drawing/2014/main" id="{D2593E57-46CA-8E7F-37F0-94B481D39B9F}"/>
              </a:ext>
            </a:extLst>
          </p:cNvPr>
          <p:cNvSpPr/>
          <p:nvPr/>
        </p:nvSpPr>
        <p:spPr>
          <a:xfrm>
            <a:off x="408667" y="2286281"/>
            <a:ext cx="325563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PLASTICS</a:t>
            </a:r>
          </a:p>
        </p:txBody>
      </p:sp>
      <p:sp>
        <p:nvSpPr>
          <p:cNvPr id="7" name="Rectangle 6">
            <a:extLst>
              <a:ext uri="{FF2B5EF4-FFF2-40B4-BE49-F238E27FC236}">
                <a16:creationId xmlns:a16="http://schemas.microsoft.com/office/drawing/2014/main" id="{71924D2A-13D8-62E7-8663-191DB9391359}"/>
              </a:ext>
            </a:extLst>
          </p:cNvPr>
          <p:cNvSpPr/>
          <p:nvPr/>
        </p:nvSpPr>
        <p:spPr>
          <a:xfrm>
            <a:off x="4423069" y="3434174"/>
            <a:ext cx="239488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rPr>
              <a:t>WASTE</a:t>
            </a:r>
          </a:p>
        </p:txBody>
      </p:sp>
      <p:sp>
        <p:nvSpPr>
          <p:cNvPr id="8" name="Rectangle 7">
            <a:extLst>
              <a:ext uri="{FF2B5EF4-FFF2-40B4-BE49-F238E27FC236}">
                <a16:creationId xmlns:a16="http://schemas.microsoft.com/office/drawing/2014/main" id="{1BAF121A-F2AB-2BB1-4146-0966EA24B392}"/>
              </a:ext>
            </a:extLst>
          </p:cNvPr>
          <p:cNvSpPr/>
          <p:nvPr/>
        </p:nvSpPr>
        <p:spPr>
          <a:xfrm>
            <a:off x="8749300" y="4649329"/>
            <a:ext cx="279115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bg1">
                    <a:lumMod val="65000"/>
                  </a:schemeClr>
                </a:solidFill>
                <a:effectLst>
                  <a:outerShdw blurRad="12700" dist="38100" dir="2700000" algn="tl" rotWithShape="0">
                    <a:schemeClr val="bg1">
                      <a:lumMod val="50000"/>
                    </a:schemeClr>
                  </a:outerShdw>
                </a:effectLst>
              </a:rPr>
              <a:t>ENERGY</a:t>
            </a:r>
          </a:p>
        </p:txBody>
      </p:sp>
      <p:sp>
        <p:nvSpPr>
          <p:cNvPr id="9" name="Rectangle 8">
            <a:extLst>
              <a:ext uri="{FF2B5EF4-FFF2-40B4-BE49-F238E27FC236}">
                <a16:creationId xmlns:a16="http://schemas.microsoft.com/office/drawing/2014/main" id="{384B3C0C-C214-3A88-E4E7-F5F3566B9CAF}"/>
              </a:ext>
            </a:extLst>
          </p:cNvPr>
          <p:cNvSpPr/>
          <p:nvPr/>
        </p:nvSpPr>
        <p:spPr>
          <a:xfrm>
            <a:off x="8214398" y="2346983"/>
            <a:ext cx="24009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WATER</a:t>
            </a:r>
          </a:p>
        </p:txBody>
      </p:sp>
      <p:sp>
        <p:nvSpPr>
          <p:cNvPr id="10" name="Rectangle 9">
            <a:extLst>
              <a:ext uri="{FF2B5EF4-FFF2-40B4-BE49-F238E27FC236}">
                <a16:creationId xmlns:a16="http://schemas.microsoft.com/office/drawing/2014/main" id="{50C7C45B-89D8-DFB3-E3A2-567BD87AC514}"/>
              </a:ext>
            </a:extLst>
          </p:cNvPr>
          <p:cNvSpPr/>
          <p:nvPr/>
        </p:nvSpPr>
        <p:spPr>
          <a:xfrm>
            <a:off x="1074701" y="5110994"/>
            <a:ext cx="40293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CHEMICALS</a:t>
            </a:r>
          </a:p>
        </p:txBody>
      </p:sp>
    </p:spTree>
    <p:extLst>
      <p:ext uri="{BB962C8B-B14F-4D97-AF65-F5344CB8AC3E}">
        <p14:creationId xmlns:p14="http://schemas.microsoft.com/office/powerpoint/2010/main" val="128732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FF4-BF3F-32A1-8FA5-F1BA2E120E6E}"/>
              </a:ext>
            </a:extLst>
          </p:cNvPr>
          <p:cNvSpPr>
            <a:spLocks noGrp="1"/>
          </p:cNvSpPr>
          <p:nvPr>
            <p:ph type="ctrTitle"/>
          </p:nvPr>
        </p:nvSpPr>
        <p:spPr>
          <a:xfrm>
            <a:off x="1524000" y="525252"/>
            <a:ext cx="9144000" cy="889311"/>
          </a:xfrm>
        </p:spPr>
        <p:txBody>
          <a:bodyPr>
            <a:normAutofit fontScale="90000"/>
          </a:bodyPr>
          <a:lstStyle/>
          <a:p>
            <a:r>
              <a:rPr lang="en-GB" dirty="0"/>
              <a:t>Waste</a:t>
            </a:r>
          </a:p>
        </p:txBody>
      </p:sp>
      <p:sp>
        <p:nvSpPr>
          <p:cNvPr id="3" name="Subtitle 2">
            <a:extLst>
              <a:ext uri="{FF2B5EF4-FFF2-40B4-BE49-F238E27FC236}">
                <a16:creationId xmlns:a16="http://schemas.microsoft.com/office/drawing/2014/main" id="{5E6745DA-8E5D-137A-3421-1FA776A93BF0}"/>
              </a:ext>
            </a:extLst>
          </p:cNvPr>
          <p:cNvSpPr>
            <a:spLocks noGrp="1"/>
          </p:cNvSpPr>
          <p:nvPr>
            <p:ph type="subTitle" idx="1"/>
          </p:nvPr>
        </p:nvSpPr>
        <p:spPr>
          <a:xfrm>
            <a:off x="384623" y="1700182"/>
            <a:ext cx="11620024" cy="3786314"/>
          </a:xfrm>
        </p:spPr>
        <p:txBody>
          <a:bodyPr>
            <a:noAutofit/>
          </a:bodyPr>
          <a:lstStyle/>
          <a:p>
            <a:pPr marL="285750" indent="-285750" algn="l">
              <a:buClr>
                <a:schemeClr val="accent6">
                  <a:lumMod val="75000"/>
                </a:schemeClr>
              </a:buClr>
              <a:buFont typeface="Wingdings" panose="05000000000000000000" pitchFamily="2" charset="2"/>
              <a:buChar char="Ø"/>
            </a:pPr>
            <a:r>
              <a:rPr lang="en-GB" sz="1600" dirty="0"/>
              <a:t>Clinical waste can cost 5-10 times more to dispose of than normal waste and the incineration process is very energy intensive.</a:t>
            </a:r>
          </a:p>
          <a:p>
            <a:pPr marL="285750" indent="-285750" algn="l">
              <a:buClr>
                <a:schemeClr val="accent6">
                  <a:lumMod val="75000"/>
                </a:schemeClr>
              </a:buClr>
              <a:buFont typeface="Wingdings" panose="05000000000000000000" pitchFamily="2" charset="2"/>
              <a:buChar char="Ø"/>
            </a:pPr>
            <a:endParaRPr lang="en-GB" sz="1600" dirty="0"/>
          </a:p>
          <a:p>
            <a:pPr marL="285750" indent="-285750" algn="l">
              <a:buClr>
                <a:schemeClr val="accent6">
                  <a:lumMod val="75000"/>
                </a:schemeClr>
              </a:buClr>
              <a:buFont typeface="Wingdings" panose="05000000000000000000" pitchFamily="2" charset="2"/>
              <a:buChar char="Ø"/>
            </a:pPr>
            <a:r>
              <a:rPr lang="en-GB" sz="1600" dirty="0"/>
              <a:t>Labs should have clearly labelled waste bins available for:</a:t>
            </a:r>
          </a:p>
          <a:p>
            <a:pPr marL="742950" lvl="1" indent="-285750" algn="l">
              <a:buClr>
                <a:schemeClr val="accent6">
                  <a:lumMod val="75000"/>
                </a:schemeClr>
              </a:buClr>
              <a:buFont typeface="Wingdings" panose="05000000000000000000" pitchFamily="2" charset="2"/>
              <a:buChar char="Ø"/>
            </a:pPr>
            <a:r>
              <a:rPr lang="en-GB" sz="1600" dirty="0"/>
              <a:t>Clinical/Offensive (tiger stripe)</a:t>
            </a:r>
          </a:p>
          <a:p>
            <a:pPr marL="742950" lvl="1" indent="-285750" algn="l">
              <a:buClr>
                <a:schemeClr val="accent6">
                  <a:lumMod val="75000"/>
                </a:schemeClr>
              </a:buClr>
              <a:buFont typeface="Wingdings" panose="05000000000000000000" pitchFamily="2" charset="2"/>
              <a:buChar char="Ø"/>
            </a:pPr>
            <a:r>
              <a:rPr lang="en-GB" sz="1600" dirty="0"/>
              <a:t>General</a:t>
            </a:r>
          </a:p>
          <a:p>
            <a:pPr marL="742950" lvl="1" indent="-285750" algn="l">
              <a:buClr>
                <a:schemeClr val="accent6">
                  <a:lumMod val="75000"/>
                </a:schemeClr>
              </a:buClr>
              <a:buFont typeface="Wingdings" panose="05000000000000000000" pitchFamily="2" charset="2"/>
              <a:buChar char="Ø"/>
            </a:pPr>
            <a:r>
              <a:rPr lang="en-GB" sz="1600" dirty="0"/>
              <a:t>Recycling</a:t>
            </a:r>
          </a:p>
          <a:p>
            <a:pPr marL="742950" lvl="1" indent="-285750" algn="l">
              <a:buClr>
                <a:schemeClr val="accent6">
                  <a:lumMod val="75000"/>
                </a:schemeClr>
              </a:buClr>
              <a:buFont typeface="Wingdings" panose="05000000000000000000" pitchFamily="2" charset="2"/>
              <a:buChar char="Ø"/>
            </a:pPr>
            <a:r>
              <a:rPr lang="en-GB" sz="1600" dirty="0"/>
              <a:t>Any other lab specific waste</a:t>
            </a:r>
          </a:p>
          <a:p>
            <a:pPr marL="742950" lvl="1" indent="-285750" algn="l">
              <a:buClr>
                <a:schemeClr val="accent6">
                  <a:lumMod val="75000"/>
                </a:schemeClr>
              </a:buClr>
              <a:buFont typeface="Wingdings" panose="05000000000000000000" pitchFamily="2" charset="2"/>
              <a:buChar char="Ø"/>
            </a:pPr>
            <a:endParaRPr lang="en-GB" sz="1600" dirty="0"/>
          </a:p>
          <a:p>
            <a:pPr marL="342900" indent="-342900" algn="l">
              <a:buClr>
                <a:schemeClr val="accent6">
                  <a:lumMod val="75000"/>
                </a:schemeClr>
              </a:buClr>
              <a:buFont typeface="Wingdings" panose="05000000000000000000" pitchFamily="2" charset="2"/>
              <a:buChar char="Ø"/>
            </a:pPr>
            <a:r>
              <a:rPr lang="en-GB" sz="1600" dirty="0"/>
              <a:t>Does your waste need to go into the clinical waste stream, or can it go into general or be recycled instead?</a:t>
            </a:r>
          </a:p>
          <a:p>
            <a:pPr marL="342900" indent="-342900" algn="l">
              <a:buClr>
                <a:schemeClr val="accent6">
                  <a:lumMod val="75000"/>
                </a:schemeClr>
              </a:buClr>
              <a:buFont typeface="Wingdings" panose="05000000000000000000" pitchFamily="2" charset="2"/>
              <a:buChar char="Ø"/>
            </a:pPr>
            <a:endParaRPr lang="en-GB" sz="1600" dirty="0"/>
          </a:p>
          <a:p>
            <a:pPr marL="285750" indent="-285750" algn="l">
              <a:buClr>
                <a:schemeClr val="accent6">
                  <a:lumMod val="75000"/>
                </a:schemeClr>
              </a:buClr>
              <a:buFont typeface="Wingdings" panose="05000000000000000000" pitchFamily="2" charset="2"/>
              <a:buChar char="Ø"/>
            </a:pPr>
            <a:r>
              <a:rPr lang="en-GB" sz="1600" dirty="0"/>
              <a:t>Make use of supplier take back schemes:</a:t>
            </a:r>
          </a:p>
          <a:p>
            <a:pPr marL="742950" lvl="1" indent="-285750" algn="l">
              <a:buClr>
                <a:schemeClr val="accent6">
                  <a:lumMod val="75000"/>
                </a:schemeClr>
              </a:buClr>
              <a:buFont typeface="Wingdings" panose="05000000000000000000" pitchFamily="2" charset="2"/>
              <a:buChar char="Ø"/>
            </a:pPr>
            <a:r>
              <a:rPr lang="en-GB" sz="1600" dirty="0"/>
              <a:t>Tip box recycling</a:t>
            </a:r>
          </a:p>
          <a:p>
            <a:pPr marL="742950" lvl="1" indent="-285750" algn="l">
              <a:buClr>
                <a:schemeClr val="accent6">
                  <a:lumMod val="75000"/>
                </a:schemeClr>
              </a:buClr>
              <a:buFont typeface="Wingdings" panose="05000000000000000000" pitchFamily="2" charset="2"/>
              <a:buChar char="Ø"/>
            </a:pPr>
            <a:r>
              <a:rPr lang="en-GB" sz="1600" dirty="0"/>
              <a:t>Winchester recycling</a:t>
            </a:r>
          </a:p>
          <a:p>
            <a:pPr marL="742950" lvl="1" indent="-285750" algn="l">
              <a:buClr>
                <a:schemeClr val="accent6">
                  <a:lumMod val="75000"/>
                </a:schemeClr>
              </a:buClr>
              <a:buFont typeface="Wingdings" panose="05000000000000000000" pitchFamily="2" charset="2"/>
              <a:buChar char="Ø"/>
            </a:pPr>
            <a:r>
              <a:rPr lang="en-GB" sz="1600" dirty="0"/>
              <a:t>Packaging take back from Promega and NEB.</a:t>
            </a:r>
          </a:p>
        </p:txBody>
      </p:sp>
      <p:pic>
        <p:nvPicPr>
          <p:cNvPr id="4" name="Picture 3">
            <a:extLst>
              <a:ext uri="{FF2B5EF4-FFF2-40B4-BE49-F238E27FC236}">
                <a16:creationId xmlns:a16="http://schemas.microsoft.com/office/drawing/2014/main" id="{E61A3416-E7BE-EC55-790D-797DAB9884FE}"/>
              </a:ext>
            </a:extLst>
          </p:cNvPr>
          <p:cNvPicPr>
            <a:picLocks noChangeAspect="1"/>
          </p:cNvPicPr>
          <p:nvPr/>
        </p:nvPicPr>
        <p:blipFill>
          <a:blip r:embed="rId3"/>
          <a:stretch>
            <a:fillRect/>
          </a:stretch>
        </p:blipFill>
        <p:spPr>
          <a:xfrm>
            <a:off x="269581" y="239633"/>
            <a:ext cx="2592729" cy="653970"/>
          </a:xfrm>
          <a:prstGeom prst="rect">
            <a:avLst/>
          </a:prstGeom>
        </p:spPr>
      </p:pic>
      <p:pic>
        <p:nvPicPr>
          <p:cNvPr id="5" name="Picture 4">
            <a:extLst>
              <a:ext uri="{FF2B5EF4-FFF2-40B4-BE49-F238E27FC236}">
                <a16:creationId xmlns:a16="http://schemas.microsoft.com/office/drawing/2014/main" id="{B862B259-2203-FE1F-7022-EDCE23653A4A}"/>
              </a:ext>
            </a:extLst>
          </p:cNvPr>
          <p:cNvPicPr>
            <a:picLocks noChangeAspect="1"/>
          </p:cNvPicPr>
          <p:nvPr/>
        </p:nvPicPr>
        <p:blipFill>
          <a:blip r:embed="rId4"/>
          <a:stretch>
            <a:fillRect/>
          </a:stretch>
        </p:blipFill>
        <p:spPr>
          <a:xfrm>
            <a:off x="10720595" y="114344"/>
            <a:ext cx="1344437" cy="1323625"/>
          </a:xfrm>
          <a:prstGeom prst="rect">
            <a:avLst/>
          </a:prstGeom>
        </p:spPr>
      </p:pic>
      <p:pic>
        <p:nvPicPr>
          <p:cNvPr id="10" name="Picture 9">
            <a:extLst>
              <a:ext uri="{FF2B5EF4-FFF2-40B4-BE49-F238E27FC236}">
                <a16:creationId xmlns:a16="http://schemas.microsoft.com/office/drawing/2014/main" id="{37F079BD-5EAF-92A9-D799-53294D368284}"/>
              </a:ext>
            </a:extLst>
          </p:cNvPr>
          <p:cNvPicPr>
            <a:picLocks noChangeAspect="1"/>
          </p:cNvPicPr>
          <p:nvPr/>
        </p:nvPicPr>
        <p:blipFill>
          <a:blip r:embed="rId5"/>
          <a:stretch>
            <a:fillRect/>
          </a:stretch>
        </p:blipFill>
        <p:spPr>
          <a:xfrm>
            <a:off x="9885872" y="4658094"/>
            <a:ext cx="1861120" cy="1855137"/>
          </a:xfrm>
          <a:prstGeom prst="rect">
            <a:avLst/>
          </a:prstGeom>
        </p:spPr>
      </p:pic>
      <p:sp>
        <p:nvSpPr>
          <p:cNvPr id="8" name="AutoShape 2" descr="BPI Refuse Yellow 70L Clinical Waste Bag (Box of 300)">
            <a:extLst>
              <a:ext uri="{FF2B5EF4-FFF2-40B4-BE49-F238E27FC236}">
                <a16:creationId xmlns:a16="http://schemas.microsoft.com/office/drawing/2014/main" id="{D2EC7021-FF0F-A8FD-E035-E0545D1D767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FFBE5BFB-88B1-0F51-0AB8-6538D788D8FB}"/>
              </a:ext>
            </a:extLst>
          </p:cNvPr>
          <p:cNvPicPr>
            <a:picLocks noChangeAspect="1"/>
          </p:cNvPicPr>
          <p:nvPr/>
        </p:nvPicPr>
        <p:blipFill>
          <a:blip r:embed="rId6"/>
          <a:stretch>
            <a:fillRect/>
          </a:stretch>
        </p:blipFill>
        <p:spPr>
          <a:xfrm>
            <a:off x="6763575" y="2385961"/>
            <a:ext cx="1008763" cy="1356465"/>
          </a:xfrm>
          <a:prstGeom prst="rect">
            <a:avLst/>
          </a:prstGeom>
        </p:spPr>
      </p:pic>
      <p:pic>
        <p:nvPicPr>
          <p:cNvPr id="13" name="Picture 12">
            <a:extLst>
              <a:ext uri="{FF2B5EF4-FFF2-40B4-BE49-F238E27FC236}">
                <a16:creationId xmlns:a16="http://schemas.microsoft.com/office/drawing/2014/main" id="{46DB3DE0-11BB-DE94-48B0-1ADA6289680C}"/>
              </a:ext>
            </a:extLst>
          </p:cNvPr>
          <p:cNvPicPr>
            <a:picLocks noChangeAspect="1"/>
          </p:cNvPicPr>
          <p:nvPr/>
        </p:nvPicPr>
        <p:blipFill>
          <a:blip r:embed="rId7"/>
          <a:stretch>
            <a:fillRect/>
          </a:stretch>
        </p:blipFill>
        <p:spPr>
          <a:xfrm>
            <a:off x="7845944" y="2489297"/>
            <a:ext cx="853903" cy="1253130"/>
          </a:xfrm>
          <a:prstGeom prst="rect">
            <a:avLst/>
          </a:prstGeom>
        </p:spPr>
      </p:pic>
      <p:pic>
        <p:nvPicPr>
          <p:cNvPr id="15" name="Picture 14">
            <a:extLst>
              <a:ext uri="{FF2B5EF4-FFF2-40B4-BE49-F238E27FC236}">
                <a16:creationId xmlns:a16="http://schemas.microsoft.com/office/drawing/2014/main" id="{1F20F576-4B26-F88B-4B6A-C6EA4E5F487B}"/>
              </a:ext>
            </a:extLst>
          </p:cNvPr>
          <p:cNvPicPr>
            <a:picLocks noChangeAspect="1"/>
          </p:cNvPicPr>
          <p:nvPr/>
        </p:nvPicPr>
        <p:blipFill>
          <a:blip r:embed="rId8"/>
          <a:stretch>
            <a:fillRect/>
          </a:stretch>
        </p:blipFill>
        <p:spPr>
          <a:xfrm>
            <a:off x="8833344" y="2500271"/>
            <a:ext cx="812178" cy="1242155"/>
          </a:xfrm>
          <a:prstGeom prst="rect">
            <a:avLst/>
          </a:prstGeom>
        </p:spPr>
      </p:pic>
      <p:pic>
        <p:nvPicPr>
          <p:cNvPr id="19" name="Picture 18">
            <a:extLst>
              <a:ext uri="{FF2B5EF4-FFF2-40B4-BE49-F238E27FC236}">
                <a16:creationId xmlns:a16="http://schemas.microsoft.com/office/drawing/2014/main" id="{8E0DD189-7041-1126-0936-60FBEA626E36}"/>
              </a:ext>
            </a:extLst>
          </p:cNvPr>
          <p:cNvPicPr>
            <a:picLocks noChangeAspect="1"/>
          </p:cNvPicPr>
          <p:nvPr/>
        </p:nvPicPr>
        <p:blipFill>
          <a:blip r:embed="rId9"/>
          <a:stretch>
            <a:fillRect/>
          </a:stretch>
        </p:blipFill>
        <p:spPr>
          <a:xfrm>
            <a:off x="9855822" y="2500271"/>
            <a:ext cx="812178" cy="1242155"/>
          </a:xfrm>
          <a:prstGeom prst="rect">
            <a:avLst/>
          </a:prstGeom>
        </p:spPr>
      </p:pic>
    </p:spTree>
    <p:extLst>
      <p:ext uri="{BB962C8B-B14F-4D97-AF65-F5344CB8AC3E}">
        <p14:creationId xmlns:p14="http://schemas.microsoft.com/office/powerpoint/2010/main" val="316572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FF4-BF3F-32A1-8FA5-F1BA2E120E6E}"/>
              </a:ext>
            </a:extLst>
          </p:cNvPr>
          <p:cNvSpPr>
            <a:spLocks noGrp="1"/>
          </p:cNvSpPr>
          <p:nvPr>
            <p:ph type="ctrTitle"/>
          </p:nvPr>
        </p:nvSpPr>
        <p:spPr>
          <a:xfrm>
            <a:off x="1231291" y="649589"/>
            <a:ext cx="9144000" cy="889311"/>
          </a:xfrm>
        </p:spPr>
        <p:txBody>
          <a:bodyPr>
            <a:normAutofit fontScale="90000"/>
          </a:bodyPr>
          <a:lstStyle/>
          <a:p>
            <a:r>
              <a:rPr lang="en-GB" dirty="0"/>
              <a:t>Plastic</a:t>
            </a:r>
          </a:p>
        </p:txBody>
      </p:sp>
      <p:sp>
        <p:nvSpPr>
          <p:cNvPr id="3" name="Subtitle 2">
            <a:extLst>
              <a:ext uri="{FF2B5EF4-FFF2-40B4-BE49-F238E27FC236}">
                <a16:creationId xmlns:a16="http://schemas.microsoft.com/office/drawing/2014/main" id="{5E6745DA-8E5D-137A-3421-1FA776A93BF0}"/>
              </a:ext>
            </a:extLst>
          </p:cNvPr>
          <p:cNvSpPr>
            <a:spLocks noGrp="1"/>
          </p:cNvSpPr>
          <p:nvPr>
            <p:ph type="subTitle" idx="1"/>
          </p:nvPr>
        </p:nvSpPr>
        <p:spPr>
          <a:xfrm>
            <a:off x="285988" y="1513162"/>
            <a:ext cx="11620024" cy="3786314"/>
          </a:xfrm>
        </p:spPr>
        <p:txBody>
          <a:bodyPr>
            <a:normAutofit/>
          </a:bodyPr>
          <a:lstStyle/>
          <a:p>
            <a:pPr marL="285750" indent="-285750" algn="l">
              <a:buClr>
                <a:schemeClr val="accent6">
                  <a:lumMod val="75000"/>
                </a:schemeClr>
              </a:buClr>
              <a:buFont typeface="Wingdings" panose="05000000000000000000" pitchFamily="2" charset="2"/>
              <a:buChar char="Ø"/>
            </a:pPr>
            <a:r>
              <a:rPr lang="en-GB" sz="1600" dirty="0"/>
              <a:t>Reducing the amount of plastics will also reduce the amount of waste your lab </a:t>
            </a:r>
            <a:br>
              <a:rPr lang="en-GB" sz="1600" dirty="0"/>
            </a:br>
            <a:r>
              <a:rPr lang="en-GB" sz="1600" dirty="0"/>
              <a:t>produces. </a:t>
            </a:r>
          </a:p>
          <a:p>
            <a:pPr marL="285750" indent="-285750" algn="l">
              <a:buClr>
                <a:schemeClr val="accent6">
                  <a:lumMod val="75000"/>
                </a:schemeClr>
              </a:buClr>
              <a:buFont typeface="Wingdings" panose="05000000000000000000" pitchFamily="2" charset="2"/>
              <a:buChar char="Ø"/>
            </a:pPr>
            <a:endParaRPr lang="en-GB" sz="1600" dirty="0"/>
          </a:p>
          <a:p>
            <a:pPr marL="285750" indent="-285750" algn="l">
              <a:buClr>
                <a:schemeClr val="accent6">
                  <a:lumMod val="75000"/>
                </a:schemeClr>
              </a:buClr>
              <a:buFont typeface="Wingdings" panose="05000000000000000000" pitchFamily="2" charset="2"/>
              <a:buChar char="Ø"/>
            </a:pPr>
            <a:r>
              <a:rPr lang="en-GB" sz="1600" dirty="0"/>
              <a:t>Hints and tips include:</a:t>
            </a:r>
          </a:p>
          <a:p>
            <a:pPr marL="742950" lvl="1" indent="-285750" algn="l">
              <a:buClr>
                <a:schemeClr val="accent6">
                  <a:lumMod val="75000"/>
                </a:schemeClr>
              </a:buClr>
              <a:buFont typeface="Wingdings" panose="05000000000000000000" pitchFamily="2" charset="2"/>
              <a:buChar char="Ø"/>
            </a:pPr>
            <a:r>
              <a:rPr lang="en-GB" sz="1600" dirty="0"/>
              <a:t>Optimise your protocol to minimise consumable use</a:t>
            </a:r>
          </a:p>
          <a:p>
            <a:pPr marL="742950" lvl="1" indent="-285750" algn="l">
              <a:buClr>
                <a:schemeClr val="accent6">
                  <a:lumMod val="75000"/>
                </a:schemeClr>
              </a:buClr>
              <a:buFont typeface="Wingdings" panose="05000000000000000000" pitchFamily="2" charset="2"/>
              <a:buChar char="Ø"/>
            </a:pPr>
            <a:r>
              <a:rPr lang="en-GB" sz="1600" dirty="0"/>
              <a:t>Use the smallest vessel possible</a:t>
            </a:r>
          </a:p>
          <a:p>
            <a:pPr marL="742950" lvl="1" indent="-285750" algn="l">
              <a:buClr>
                <a:schemeClr val="accent6">
                  <a:lumMod val="75000"/>
                </a:schemeClr>
              </a:buClr>
              <a:buFont typeface="Wingdings" panose="05000000000000000000" pitchFamily="2" charset="2"/>
              <a:buChar char="Ø"/>
            </a:pPr>
            <a:r>
              <a:rPr lang="en-GB" sz="1600" dirty="0"/>
              <a:t>Use tip refill systems</a:t>
            </a:r>
          </a:p>
          <a:p>
            <a:pPr marL="742950" lvl="1" indent="-285750" algn="l">
              <a:buClr>
                <a:schemeClr val="accent6">
                  <a:lumMod val="75000"/>
                </a:schemeClr>
              </a:buClr>
              <a:buFont typeface="Wingdings" panose="05000000000000000000" pitchFamily="2" charset="2"/>
              <a:buChar char="Ø"/>
            </a:pPr>
            <a:r>
              <a:rPr lang="en-GB" sz="1600" dirty="0"/>
              <a:t>Replace plastic with glass, wood or paper</a:t>
            </a:r>
          </a:p>
          <a:p>
            <a:pPr marL="742950" lvl="1" indent="-285750" algn="l">
              <a:buClr>
                <a:schemeClr val="accent6">
                  <a:lumMod val="75000"/>
                </a:schemeClr>
              </a:buClr>
              <a:buFont typeface="Wingdings" panose="05000000000000000000" pitchFamily="2" charset="2"/>
              <a:buChar char="Ø"/>
            </a:pPr>
            <a:r>
              <a:rPr lang="en-GB" sz="1600" dirty="0"/>
              <a:t>Wash and reuse items</a:t>
            </a:r>
          </a:p>
          <a:p>
            <a:pPr algn="l">
              <a:buClr>
                <a:schemeClr val="accent6">
                  <a:lumMod val="75000"/>
                </a:schemeClr>
              </a:buClr>
            </a:pPr>
            <a:endParaRPr lang="en-GB" sz="1600" dirty="0"/>
          </a:p>
          <a:p>
            <a:pPr marL="285750" indent="-285750" algn="l">
              <a:buClr>
                <a:schemeClr val="accent6">
                  <a:lumMod val="75000"/>
                </a:schemeClr>
              </a:buClr>
              <a:buFont typeface="Wingdings" panose="05000000000000000000" pitchFamily="2" charset="2"/>
              <a:buChar char="Ø"/>
            </a:pPr>
            <a:r>
              <a:rPr lang="en-GB" sz="1600" dirty="0"/>
              <a:t>Please visit the </a:t>
            </a:r>
            <a:r>
              <a:rPr lang="en-GB" sz="1600" dirty="0">
                <a:hlinkClick r:id="rId3"/>
              </a:rPr>
              <a:t>LEAF website </a:t>
            </a:r>
            <a:r>
              <a:rPr lang="en-GB" sz="1600" dirty="0"/>
              <a:t>for more ideas on how to reduce your labs</a:t>
            </a:r>
            <a:br>
              <a:rPr lang="en-GB" sz="1600" dirty="0"/>
            </a:br>
            <a:r>
              <a:rPr lang="en-GB" sz="1600" dirty="0"/>
              <a:t>consumable use.</a:t>
            </a:r>
            <a:endParaRPr lang="en-GB" sz="1400" dirty="0"/>
          </a:p>
        </p:txBody>
      </p:sp>
      <p:pic>
        <p:nvPicPr>
          <p:cNvPr id="4" name="Picture 3">
            <a:extLst>
              <a:ext uri="{FF2B5EF4-FFF2-40B4-BE49-F238E27FC236}">
                <a16:creationId xmlns:a16="http://schemas.microsoft.com/office/drawing/2014/main" id="{E61A3416-E7BE-EC55-790D-797DAB9884FE}"/>
              </a:ext>
            </a:extLst>
          </p:cNvPr>
          <p:cNvPicPr>
            <a:picLocks noChangeAspect="1"/>
          </p:cNvPicPr>
          <p:nvPr/>
        </p:nvPicPr>
        <p:blipFill>
          <a:blip r:embed="rId4"/>
          <a:stretch>
            <a:fillRect/>
          </a:stretch>
        </p:blipFill>
        <p:spPr>
          <a:xfrm>
            <a:off x="269581" y="239633"/>
            <a:ext cx="2592729" cy="653970"/>
          </a:xfrm>
          <a:prstGeom prst="rect">
            <a:avLst/>
          </a:prstGeom>
        </p:spPr>
      </p:pic>
      <p:pic>
        <p:nvPicPr>
          <p:cNvPr id="5" name="Picture 4">
            <a:extLst>
              <a:ext uri="{FF2B5EF4-FFF2-40B4-BE49-F238E27FC236}">
                <a16:creationId xmlns:a16="http://schemas.microsoft.com/office/drawing/2014/main" id="{B862B259-2203-FE1F-7022-EDCE23653A4A}"/>
              </a:ext>
            </a:extLst>
          </p:cNvPr>
          <p:cNvPicPr>
            <a:picLocks noChangeAspect="1"/>
          </p:cNvPicPr>
          <p:nvPr/>
        </p:nvPicPr>
        <p:blipFill>
          <a:blip r:embed="rId5"/>
          <a:stretch>
            <a:fillRect/>
          </a:stretch>
        </p:blipFill>
        <p:spPr>
          <a:xfrm>
            <a:off x="10720595" y="114344"/>
            <a:ext cx="1344437" cy="1323625"/>
          </a:xfrm>
          <a:prstGeom prst="rect">
            <a:avLst/>
          </a:prstGeom>
        </p:spPr>
      </p:pic>
      <p:pic>
        <p:nvPicPr>
          <p:cNvPr id="10" name="Picture 6" descr="How to Dispose of Chemical Waste in a Lab Correctly">
            <a:extLst>
              <a:ext uri="{FF2B5EF4-FFF2-40B4-BE49-F238E27FC236}">
                <a16:creationId xmlns:a16="http://schemas.microsoft.com/office/drawing/2014/main" id="{8EC996A4-682C-31C1-1C0E-E923046DDD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7690" y="628635"/>
            <a:ext cx="2184802" cy="1228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EEAEF49-6151-CF33-FF04-A70EA11DE436}"/>
              </a:ext>
            </a:extLst>
          </p:cNvPr>
          <p:cNvPicPr>
            <a:picLocks noChangeAspect="1"/>
          </p:cNvPicPr>
          <p:nvPr/>
        </p:nvPicPr>
        <p:blipFill>
          <a:blip r:embed="rId7"/>
          <a:stretch>
            <a:fillRect/>
          </a:stretch>
        </p:blipFill>
        <p:spPr>
          <a:xfrm>
            <a:off x="7759702" y="3009967"/>
            <a:ext cx="1941393" cy="924050"/>
          </a:xfrm>
          <a:prstGeom prst="rect">
            <a:avLst/>
          </a:prstGeom>
        </p:spPr>
      </p:pic>
      <p:pic>
        <p:nvPicPr>
          <p:cNvPr id="12" name="Picture 11">
            <a:extLst>
              <a:ext uri="{FF2B5EF4-FFF2-40B4-BE49-F238E27FC236}">
                <a16:creationId xmlns:a16="http://schemas.microsoft.com/office/drawing/2014/main" id="{07585C0A-10A8-9E78-D890-8AD5BE4D9EE1}"/>
              </a:ext>
            </a:extLst>
          </p:cNvPr>
          <p:cNvPicPr>
            <a:picLocks noChangeAspect="1"/>
          </p:cNvPicPr>
          <p:nvPr/>
        </p:nvPicPr>
        <p:blipFill>
          <a:blip r:embed="rId8"/>
          <a:stretch>
            <a:fillRect/>
          </a:stretch>
        </p:blipFill>
        <p:spPr>
          <a:xfrm>
            <a:off x="6405051" y="2435011"/>
            <a:ext cx="1215098" cy="607549"/>
          </a:xfrm>
          <a:prstGeom prst="rect">
            <a:avLst/>
          </a:prstGeom>
        </p:spPr>
      </p:pic>
      <p:pic>
        <p:nvPicPr>
          <p:cNvPr id="13" name="Picture 12">
            <a:extLst>
              <a:ext uri="{FF2B5EF4-FFF2-40B4-BE49-F238E27FC236}">
                <a16:creationId xmlns:a16="http://schemas.microsoft.com/office/drawing/2014/main" id="{7A886767-6930-A166-CA27-3CA63DDE4FC5}"/>
              </a:ext>
            </a:extLst>
          </p:cNvPr>
          <p:cNvPicPr>
            <a:picLocks noChangeAspect="1"/>
          </p:cNvPicPr>
          <p:nvPr/>
        </p:nvPicPr>
        <p:blipFill>
          <a:blip r:embed="rId9"/>
          <a:stretch>
            <a:fillRect/>
          </a:stretch>
        </p:blipFill>
        <p:spPr>
          <a:xfrm>
            <a:off x="6238872" y="3492576"/>
            <a:ext cx="773728" cy="678442"/>
          </a:xfrm>
          <a:prstGeom prst="rect">
            <a:avLst/>
          </a:prstGeom>
        </p:spPr>
      </p:pic>
      <p:pic>
        <p:nvPicPr>
          <p:cNvPr id="14" name="Picture 13">
            <a:extLst>
              <a:ext uri="{FF2B5EF4-FFF2-40B4-BE49-F238E27FC236}">
                <a16:creationId xmlns:a16="http://schemas.microsoft.com/office/drawing/2014/main" id="{B130A4D6-0962-19C6-BDA9-31A4D6126E52}"/>
              </a:ext>
            </a:extLst>
          </p:cNvPr>
          <p:cNvPicPr>
            <a:picLocks noChangeAspect="1"/>
          </p:cNvPicPr>
          <p:nvPr/>
        </p:nvPicPr>
        <p:blipFill>
          <a:blip r:embed="rId10"/>
          <a:stretch>
            <a:fillRect/>
          </a:stretch>
        </p:blipFill>
        <p:spPr>
          <a:xfrm>
            <a:off x="10014059" y="3629526"/>
            <a:ext cx="1056046" cy="935737"/>
          </a:xfrm>
          <a:prstGeom prst="rect">
            <a:avLst/>
          </a:prstGeom>
        </p:spPr>
      </p:pic>
      <p:pic>
        <p:nvPicPr>
          <p:cNvPr id="15" name="Picture 14">
            <a:extLst>
              <a:ext uri="{FF2B5EF4-FFF2-40B4-BE49-F238E27FC236}">
                <a16:creationId xmlns:a16="http://schemas.microsoft.com/office/drawing/2014/main" id="{FE557FC9-1048-72DD-1466-B8F27066ECC4}"/>
              </a:ext>
            </a:extLst>
          </p:cNvPr>
          <p:cNvPicPr>
            <a:picLocks noChangeAspect="1"/>
          </p:cNvPicPr>
          <p:nvPr/>
        </p:nvPicPr>
        <p:blipFill>
          <a:blip r:embed="rId11"/>
          <a:stretch>
            <a:fillRect/>
          </a:stretch>
        </p:blipFill>
        <p:spPr>
          <a:xfrm>
            <a:off x="7375946" y="4194941"/>
            <a:ext cx="1258764" cy="1159861"/>
          </a:xfrm>
          <a:prstGeom prst="rect">
            <a:avLst/>
          </a:prstGeom>
        </p:spPr>
      </p:pic>
      <p:pic>
        <p:nvPicPr>
          <p:cNvPr id="16" name="Picture 15">
            <a:extLst>
              <a:ext uri="{FF2B5EF4-FFF2-40B4-BE49-F238E27FC236}">
                <a16:creationId xmlns:a16="http://schemas.microsoft.com/office/drawing/2014/main" id="{C5068AAE-1C54-B135-A5BA-385C4CBF94E9}"/>
              </a:ext>
            </a:extLst>
          </p:cNvPr>
          <p:cNvPicPr>
            <a:picLocks noChangeAspect="1"/>
          </p:cNvPicPr>
          <p:nvPr/>
        </p:nvPicPr>
        <p:blipFill>
          <a:blip r:embed="rId12"/>
          <a:stretch>
            <a:fillRect/>
          </a:stretch>
        </p:blipFill>
        <p:spPr>
          <a:xfrm>
            <a:off x="10218090" y="2215885"/>
            <a:ext cx="1005010" cy="794082"/>
          </a:xfrm>
          <a:prstGeom prst="rect">
            <a:avLst/>
          </a:prstGeom>
        </p:spPr>
      </p:pic>
      <p:pic>
        <p:nvPicPr>
          <p:cNvPr id="17" name="Picture 16">
            <a:extLst>
              <a:ext uri="{FF2B5EF4-FFF2-40B4-BE49-F238E27FC236}">
                <a16:creationId xmlns:a16="http://schemas.microsoft.com/office/drawing/2014/main" id="{480F0689-63B6-F95C-5A66-23CAA0EB7134}"/>
              </a:ext>
            </a:extLst>
          </p:cNvPr>
          <p:cNvPicPr>
            <a:picLocks noChangeAspect="1"/>
          </p:cNvPicPr>
          <p:nvPr/>
        </p:nvPicPr>
        <p:blipFill>
          <a:blip r:embed="rId13"/>
          <a:stretch>
            <a:fillRect/>
          </a:stretch>
        </p:blipFill>
        <p:spPr>
          <a:xfrm>
            <a:off x="9608336" y="4951938"/>
            <a:ext cx="1008311" cy="657317"/>
          </a:xfrm>
          <a:prstGeom prst="rect">
            <a:avLst/>
          </a:prstGeom>
        </p:spPr>
      </p:pic>
    </p:spTree>
    <p:extLst>
      <p:ext uri="{BB962C8B-B14F-4D97-AF65-F5344CB8AC3E}">
        <p14:creationId xmlns:p14="http://schemas.microsoft.com/office/powerpoint/2010/main" val="71933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FF4-BF3F-32A1-8FA5-F1BA2E120E6E}"/>
              </a:ext>
            </a:extLst>
          </p:cNvPr>
          <p:cNvSpPr>
            <a:spLocks noGrp="1"/>
          </p:cNvSpPr>
          <p:nvPr>
            <p:ph type="ctrTitle"/>
          </p:nvPr>
        </p:nvSpPr>
        <p:spPr>
          <a:xfrm>
            <a:off x="1448907" y="274464"/>
            <a:ext cx="9144000" cy="889311"/>
          </a:xfrm>
        </p:spPr>
        <p:txBody>
          <a:bodyPr>
            <a:normAutofit fontScale="90000"/>
          </a:bodyPr>
          <a:lstStyle/>
          <a:p>
            <a:r>
              <a:rPr lang="en-GB" dirty="0"/>
              <a:t>Energy</a:t>
            </a:r>
          </a:p>
        </p:txBody>
      </p:sp>
      <p:sp>
        <p:nvSpPr>
          <p:cNvPr id="3" name="Subtitle 2">
            <a:extLst>
              <a:ext uri="{FF2B5EF4-FFF2-40B4-BE49-F238E27FC236}">
                <a16:creationId xmlns:a16="http://schemas.microsoft.com/office/drawing/2014/main" id="{5E6745DA-8E5D-137A-3421-1FA776A93BF0}"/>
              </a:ext>
            </a:extLst>
          </p:cNvPr>
          <p:cNvSpPr>
            <a:spLocks noGrp="1"/>
          </p:cNvSpPr>
          <p:nvPr>
            <p:ph type="subTitle" idx="1"/>
          </p:nvPr>
        </p:nvSpPr>
        <p:spPr>
          <a:xfrm>
            <a:off x="-227211" y="1052423"/>
            <a:ext cx="11620024" cy="5891841"/>
          </a:xfrm>
        </p:spPr>
        <p:txBody>
          <a:bodyPr>
            <a:normAutofit fontScale="77500" lnSpcReduction="20000"/>
          </a:bodyPr>
          <a:lstStyle/>
          <a:p>
            <a:pPr marL="742950" lvl="1" indent="-285750" algn="l">
              <a:spcBef>
                <a:spcPts val="1000"/>
              </a:spcBef>
              <a:buClr>
                <a:schemeClr val="accent6">
                  <a:lumMod val="75000"/>
                </a:schemeClr>
              </a:buClr>
              <a:buFont typeface="Wingdings" panose="05000000000000000000" pitchFamily="2" charset="2"/>
              <a:buChar char="Ø"/>
            </a:pPr>
            <a:r>
              <a:rPr lang="en-GB" sz="2100" dirty="0"/>
              <a:t>Labs use up to 10x more energy than a standard office building.</a:t>
            </a:r>
          </a:p>
          <a:p>
            <a:pPr marL="742950" lvl="1" indent="-285750" algn="l">
              <a:spcBef>
                <a:spcPts val="1000"/>
              </a:spcBef>
              <a:buClr>
                <a:schemeClr val="accent6">
                  <a:lumMod val="75000"/>
                </a:schemeClr>
              </a:buClr>
              <a:buFont typeface="Wingdings" panose="05000000000000000000" pitchFamily="2" charset="2"/>
              <a:buChar char="Ø"/>
            </a:pPr>
            <a:endParaRPr lang="en-GB" sz="2100" dirty="0"/>
          </a:p>
          <a:p>
            <a:pPr marL="742950" lvl="1" indent="-285750" algn="l">
              <a:spcBef>
                <a:spcPts val="1000"/>
              </a:spcBef>
              <a:buClr>
                <a:schemeClr val="accent6">
                  <a:lumMod val="75000"/>
                </a:schemeClr>
              </a:buClr>
              <a:buFont typeface="Wingdings" panose="05000000000000000000" pitchFamily="2" charset="2"/>
              <a:buChar char="Ø"/>
            </a:pPr>
            <a:r>
              <a:rPr lang="en-GB" sz="2100" dirty="0"/>
              <a:t>Fume hoods use the same energy as 2-3 UK households per year. </a:t>
            </a:r>
          </a:p>
          <a:p>
            <a:pPr marL="1200150" lvl="2" indent="-285750" algn="l">
              <a:spcBef>
                <a:spcPts val="1000"/>
              </a:spcBef>
              <a:buClr>
                <a:schemeClr val="accent6">
                  <a:lumMod val="75000"/>
                </a:schemeClr>
              </a:buClr>
              <a:buFont typeface="Wingdings" panose="05000000000000000000" pitchFamily="2" charset="2"/>
              <a:buChar char="Ø"/>
            </a:pPr>
            <a:r>
              <a:rPr lang="en-GB" sz="1900" dirty="0"/>
              <a:t>Do not use the fume cupboard for excess storage as this can disrupt the air flow</a:t>
            </a:r>
          </a:p>
          <a:p>
            <a:pPr marL="1200150" lvl="2" indent="-285750" algn="l">
              <a:spcBef>
                <a:spcPts val="1000"/>
              </a:spcBef>
              <a:buClr>
                <a:schemeClr val="accent6">
                  <a:lumMod val="75000"/>
                </a:schemeClr>
              </a:buClr>
              <a:buFont typeface="Wingdings" panose="05000000000000000000" pitchFamily="2" charset="2"/>
              <a:buChar char="Ø"/>
            </a:pPr>
            <a:r>
              <a:rPr lang="en-GB" sz="2100" dirty="0"/>
              <a:t>Keep the sash at the correct height during use and lower after use </a:t>
            </a:r>
          </a:p>
          <a:p>
            <a:pPr marL="1200150" lvl="2" indent="-285750" algn="l">
              <a:spcBef>
                <a:spcPts val="1000"/>
              </a:spcBef>
              <a:buClr>
                <a:schemeClr val="accent6">
                  <a:lumMod val="75000"/>
                </a:schemeClr>
              </a:buClr>
              <a:buFont typeface="Wingdings" panose="05000000000000000000" pitchFamily="2" charset="2"/>
              <a:buChar char="Ø"/>
            </a:pPr>
            <a:r>
              <a:rPr lang="en-GB" sz="2100" dirty="0"/>
              <a:t>Switching the light off when not in use</a:t>
            </a:r>
          </a:p>
          <a:p>
            <a:pPr marL="1200150" lvl="2" indent="-285750" algn="l">
              <a:spcBef>
                <a:spcPts val="1000"/>
              </a:spcBef>
              <a:buClr>
                <a:schemeClr val="accent6">
                  <a:lumMod val="75000"/>
                </a:schemeClr>
              </a:buClr>
              <a:buFont typeface="Wingdings" panose="05000000000000000000" pitchFamily="2" charset="2"/>
              <a:buChar char="Ø"/>
            </a:pPr>
            <a:endParaRPr lang="en-GB" sz="2100" dirty="0"/>
          </a:p>
          <a:p>
            <a:pPr marL="742950" lvl="1" indent="-285750" algn="l">
              <a:spcBef>
                <a:spcPts val="1000"/>
              </a:spcBef>
              <a:buClr>
                <a:schemeClr val="accent6">
                  <a:lumMod val="75000"/>
                </a:schemeClr>
              </a:buClr>
              <a:buFont typeface="Wingdings" panose="05000000000000000000" pitchFamily="2" charset="2"/>
              <a:buChar char="Ø"/>
            </a:pPr>
            <a:r>
              <a:rPr lang="en-GB" sz="2100" dirty="0"/>
              <a:t>ULT freezers set to -80oC can use the same energy as 1 UK household per year. </a:t>
            </a:r>
          </a:p>
          <a:p>
            <a:pPr marL="1200150" lvl="2" indent="-285750" algn="l">
              <a:spcBef>
                <a:spcPts val="1000"/>
              </a:spcBef>
              <a:buClr>
                <a:schemeClr val="accent6">
                  <a:lumMod val="75000"/>
                </a:schemeClr>
              </a:buClr>
              <a:buFont typeface="Wingdings" panose="05000000000000000000" pitchFamily="2" charset="2"/>
              <a:buChar char="Ø"/>
            </a:pPr>
            <a:r>
              <a:rPr lang="en-GB" sz="1900" dirty="0"/>
              <a:t>Consider increasing the temperature to -70oC. </a:t>
            </a:r>
          </a:p>
          <a:p>
            <a:pPr marL="1200150" lvl="2" indent="-285750" algn="l">
              <a:spcBef>
                <a:spcPts val="1000"/>
              </a:spcBef>
              <a:buClr>
                <a:schemeClr val="accent6">
                  <a:lumMod val="75000"/>
                </a:schemeClr>
              </a:buClr>
              <a:buFont typeface="Wingdings" panose="05000000000000000000" pitchFamily="2" charset="2"/>
              <a:buChar char="Ø"/>
            </a:pPr>
            <a:r>
              <a:rPr lang="en-GB" sz="2100" dirty="0"/>
              <a:t>Use racking to maximise storage space</a:t>
            </a:r>
          </a:p>
          <a:p>
            <a:pPr marL="1200150" lvl="2" indent="-285750" algn="l">
              <a:spcBef>
                <a:spcPts val="1000"/>
              </a:spcBef>
              <a:buClr>
                <a:schemeClr val="accent6">
                  <a:lumMod val="75000"/>
                </a:schemeClr>
              </a:buClr>
              <a:buFont typeface="Wingdings" panose="05000000000000000000" pitchFamily="2" charset="2"/>
              <a:buChar char="Ø"/>
            </a:pPr>
            <a:r>
              <a:rPr lang="en-GB" sz="2100" dirty="0"/>
              <a:t>Regularly clean the filters and remove any ice build up from the seals</a:t>
            </a:r>
          </a:p>
          <a:p>
            <a:pPr marL="1200150" lvl="2" indent="-285750" algn="l">
              <a:spcBef>
                <a:spcPts val="1000"/>
              </a:spcBef>
              <a:buClr>
                <a:schemeClr val="accent6">
                  <a:lumMod val="75000"/>
                </a:schemeClr>
              </a:buClr>
              <a:buFont typeface="Wingdings" panose="05000000000000000000" pitchFamily="2" charset="2"/>
              <a:buChar char="Ø"/>
            </a:pPr>
            <a:r>
              <a:rPr lang="en-GB" sz="2100" dirty="0"/>
              <a:t>Completely defrost once a year. </a:t>
            </a:r>
          </a:p>
          <a:p>
            <a:pPr marL="1200150" lvl="2" indent="-285750" algn="l">
              <a:spcBef>
                <a:spcPts val="1000"/>
              </a:spcBef>
              <a:buClr>
                <a:schemeClr val="accent6">
                  <a:lumMod val="75000"/>
                </a:schemeClr>
              </a:buClr>
              <a:buFont typeface="Wingdings" panose="05000000000000000000" pitchFamily="2" charset="2"/>
              <a:buChar char="Ø"/>
            </a:pPr>
            <a:r>
              <a:rPr lang="en-GB" sz="2100" dirty="0"/>
              <a:t>Fill any empty freezer space with polystyrene boxes.</a:t>
            </a:r>
          </a:p>
          <a:p>
            <a:pPr marL="1200150" lvl="2" indent="-285750" algn="l">
              <a:spcBef>
                <a:spcPts val="1000"/>
              </a:spcBef>
              <a:buClr>
                <a:schemeClr val="accent6">
                  <a:lumMod val="75000"/>
                </a:schemeClr>
              </a:buClr>
              <a:buFont typeface="Wingdings" panose="05000000000000000000" pitchFamily="2" charset="2"/>
              <a:buChar char="Ø"/>
            </a:pPr>
            <a:endParaRPr lang="en-GB" sz="2100" dirty="0"/>
          </a:p>
          <a:p>
            <a:pPr marL="742950" lvl="1" indent="-285750" algn="l">
              <a:spcBef>
                <a:spcPts val="1000"/>
              </a:spcBef>
              <a:buClr>
                <a:schemeClr val="accent6">
                  <a:lumMod val="75000"/>
                </a:schemeClr>
              </a:buClr>
              <a:buFont typeface="Wingdings" panose="05000000000000000000" pitchFamily="2" charset="2"/>
              <a:buChar char="Ø"/>
            </a:pPr>
            <a:r>
              <a:rPr lang="en-GB" sz="2100" dirty="0"/>
              <a:t>Smaller items of equipment use a lot of energy too – switch them off when not in use.</a:t>
            </a:r>
          </a:p>
          <a:p>
            <a:pPr marL="742950" lvl="1" indent="-285750" algn="l">
              <a:spcBef>
                <a:spcPts val="1000"/>
              </a:spcBef>
              <a:buClr>
                <a:schemeClr val="accent6">
                  <a:lumMod val="75000"/>
                </a:schemeClr>
              </a:buClr>
              <a:buFont typeface="Wingdings" panose="05000000000000000000" pitchFamily="2" charset="2"/>
              <a:buChar char="Ø"/>
            </a:pPr>
            <a:endParaRPr lang="en-GB" sz="2100" dirty="0"/>
          </a:p>
          <a:p>
            <a:pPr marL="742950" lvl="1" indent="-285750" algn="l">
              <a:spcBef>
                <a:spcPts val="1000"/>
              </a:spcBef>
              <a:buClr>
                <a:schemeClr val="accent6">
                  <a:lumMod val="75000"/>
                </a:schemeClr>
              </a:buClr>
              <a:buFont typeface="Wingdings" panose="05000000000000000000" pitchFamily="2" charset="2"/>
              <a:buChar char="Ø"/>
            </a:pPr>
            <a:r>
              <a:rPr lang="en-GB" sz="2100" dirty="0"/>
              <a:t>Sticker up so users know what can and cannot be switched off.</a:t>
            </a:r>
          </a:p>
          <a:p>
            <a:pPr marL="742950" lvl="1" indent="-285750" algn="l">
              <a:spcBef>
                <a:spcPts val="1000"/>
              </a:spcBef>
              <a:buClr>
                <a:schemeClr val="accent6">
                  <a:lumMod val="75000"/>
                </a:schemeClr>
              </a:buClr>
              <a:buFont typeface="Wingdings" panose="05000000000000000000" pitchFamily="2" charset="2"/>
              <a:buChar char="Ø"/>
            </a:pPr>
            <a:endParaRPr lang="en-GB" sz="2100" dirty="0"/>
          </a:p>
          <a:p>
            <a:pPr marL="742950" lvl="1" indent="-285750" algn="l">
              <a:spcBef>
                <a:spcPts val="1000"/>
              </a:spcBef>
              <a:buClr>
                <a:schemeClr val="accent6">
                  <a:lumMod val="75000"/>
                </a:schemeClr>
              </a:buClr>
              <a:buFont typeface="Wingdings" panose="05000000000000000000" pitchFamily="2" charset="2"/>
              <a:buChar char="Ø"/>
            </a:pPr>
            <a:r>
              <a:rPr lang="en-GB" sz="2100" dirty="0"/>
              <a:t>Use booking sheets on equipment so users know if they are the last </a:t>
            </a:r>
            <a:br>
              <a:rPr lang="en-GB" sz="2100" dirty="0"/>
            </a:br>
            <a:r>
              <a:rPr lang="en-GB" sz="2100" dirty="0"/>
              <a:t>users of the day.</a:t>
            </a:r>
          </a:p>
          <a:p>
            <a:pPr lvl="1" algn="l">
              <a:buClr>
                <a:schemeClr val="accent6">
                  <a:lumMod val="75000"/>
                </a:schemeClr>
              </a:buClr>
            </a:pPr>
            <a:endParaRPr lang="en-GB" sz="1400" dirty="0"/>
          </a:p>
        </p:txBody>
      </p:sp>
      <p:pic>
        <p:nvPicPr>
          <p:cNvPr id="4" name="Picture 3">
            <a:extLst>
              <a:ext uri="{FF2B5EF4-FFF2-40B4-BE49-F238E27FC236}">
                <a16:creationId xmlns:a16="http://schemas.microsoft.com/office/drawing/2014/main" id="{E61A3416-E7BE-EC55-790D-797DAB9884FE}"/>
              </a:ext>
            </a:extLst>
          </p:cNvPr>
          <p:cNvPicPr>
            <a:picLocks noChangeAspect="1"/>
          </p:cNvPicPr>
          <p:nvPr/>
        </p:nvPicPr>
        <p:blipFill>
          <a:blip r:embed="rId3"/>
          <a:stretch>
            <a:fillRect/>
          </a:stretch>
        </p:blipFill>
        <p:spPr>
          <a:xfrm>
            <a:off x="269581" y="239633"/>
            <a:ext cx="2592729" cy="653970"/>
          </a:xfrm>
          <a:prstGeom prst="rect">
            <a:avLst/>
          </a:prstGeom>
        </p:spPr>
      </p:pic>
      <p:pic>
        <p:nvPicPr>
          <p:cNvPr id="5" name="Picture 4">
            <a:extLst>
              <a:ext uri="{FF2B5EF4-FFF2-40B4-BE49-F238E27FC236}">
                <a16:creationId xmlns:a16="http://schemas.microsoft.com/office/drawing/2014/main" id="{B862B259-2203-FE1F-7022-EDCE23653A4A}"/>
              </a:ext>
            </a:extLst>
          </p:cNvPr>
          <p:cNvPicPr>
            <a:picLocks noChangeAspect="1"/>
          </p:cNvPicPr>
          <p:nvPr/>
        </p:nvPicPr>
        <p:blipFill>
          <a:blip r:embed="rId4"/>
          <a:stretch>
            <a:fillRect/>
          </a:stretch>
        </p:blipFill>
        <p:spPr>
          <a:xfrm>
            <a:off x="10720595" y="114344"/>
            <a:ext cx="1344437" cy="1323625"/>
          </a:xfrm>
          <a:prstGeom prst="rect">
            <a:avLst/>
          </a:prstGeom>
        </p:spPr>
      </p:pic>
      <p:pic>
        <p:nvPicPr>
          <p:cNvPr id="6" name="Picture 2" descr="Hoods">
            <a:extLst>
              <a:ext uri="{FF2B5EF4-FFF2-40B4-BE49-F238E27FC236}">
                <a16:creationId xmlns:a16="http://schemas.microsoft.com/office/drawing/2014/main" id="{F5B59F90-CFBF-B87A-5D2C-D3E2A1EF31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6486" y="1322595"/>
            <a:ext cx="1523404" cy="18675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7974354-5DC9-0795-6304-CE1F9A1ED7DA}"/>
              </a:ext>
            </a:extLst>
          </p:cNvPr>
          <p:cNvPicPr>
            <a:picLocks noChangeAspect="1"/>
          </p:cNvPicPr>
          <p:nvPr/>
        </p:nvPicPr>
        <p:blipFill>
          <a:blip r:embed="rId6"/>
          <a:stretch>
            <a:fillRect/>
          </a:stretch>
        </p:blipFill>
        <p:spPr>
          <a:xfrm>
            <a:off x="7879670" y="3152655"/>
            <a:ext cx="2082072" cy="702151"/>
          </a:xfrm>
          <a:prstGeom prst="rect">
            <a:avLst/>
          </a:prstGeom>
        </p:spPr>
      </p:pic>
      <p:pic>
        <p:nvPicPr>
          <p:cNvPr id="8" name="Picture 7">
            <a:extLst>
              <a:ext uri="{FF2B5EF4-FFF2-40B4-BE49-F238E27FC236}">
                <a16:creationId xmlns:a16="http://schemas.microsoft.com/office/drawing/2014/main" id="{B71C7211-2CB6-CC68-9FCE-A1942AD04840}"/>
              </a:ext>
            </a:extLst>
          </p:cNvPr>
          <p:cNvPicPr>
            <a:picLocks noChangeAspect="1"/>
          </p:cNvPicPr>
          <p:nvPr/>
        </p:nvPicPr>
        <p:blipFill>
          <a:blip r:embed="rId7"/>
          <a:stretch>
            <a:fillRect/>
          </a:stretch>
        </p:blipFill>
        <p:spPr>
          <a:xfrm>
            <a:off x="10111610" y="1643466"/>
            <a:ext cx="1523403" cy="2278808"/>
          </a:xfrm>
          <a:prstGeom prst="rect">
            <a:avLst/>
          </a:prstGeom>
        </p:spPr>
      </p:pic>
      <p:pic>
        <p:nvPicPr>
          <p:cNvPr id="9" name="Picture 2">
            <a:extLst>
              <a:ext uri="{FF2B5EF4-FFF2-40B4-BE49-F238E27FC236}">
                <a16:creationId xmlns:a16="http://schemas.microsoft.com/office/drawing/2014/main" id="{1399DFA9-E220-8357-0A8B-CD5D6ABEBD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9041" y="5868678"/>
            <a:ext cx="1515873" cy="83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a:extLst>
              <a:ext uri="{FF2B5EF4-FFF2-40B4-BE49-F238E27FC236}">
                <a16:creationId xmlns:a16="http://schemas.microsoft.com/office/drawing/2014/main" id="{13EA94A7-395E-CD2F-EBA2-F480CCCBA5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1460" y="5876379"/>
            <a:ext cx="1515873" cy="83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a:extLst>
              <a:ext uri="{FF2B5EF4-FFF2-40B4-BE49-F238E27FC236}">
                <a16:creationId xmlns:a16="http://schemas.microsoft.com/office/drawing/2014/main" id="{B4634687-81E6-0133-E710-E26EB3374B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9983" y="5840714"/>
            <a:ext cx="1515873" cy="83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F00187C7-E3D0-73CB-05AC-FC916C0DB8F5}"/>
              </a:ext>
            </a:extLst>
          </p:cNvPr>
          <p:cNvPicPr>
            <a:picLocks noChangeAspect="1"/>
          </p:cNvPicPr>
          <p:nvPr/>
        </p:nvPicPr>
        <p:blipFill>
          <a:blip r:embed="rId11"/>
          <a:stretch>
            <a:fillRect/>
          </a:stretch>
        </p:blipFill>
        <p:spPr>
          <a:xfrm>
            <a:off x="11748056" y="3152113"/>
            <a:ext cx="348725" cy="3551825"/>
          </a:xfrm>
          <a:prstGeom prst="rect">
            <a:avLst/>
          </a:prstGeom>
        </p:spPr>
      </p:pic>
    </p:spTree>
    <p:extLst>
      <p:ext uri="{BB962C8B-B14F-4D97-AF65-F5344CB8AC3E}">
        <p14:creationId xmlns:p14="http://schemas.microsoft.com/office/powerpoint/2010/main" val="41867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FF4-BF3F-32A1-8FA5-F1BA2E120E6E}"/>
              </a:ext>
            </a:extLst>
          </p:cNvPr>
          <p:cNvSpPr>
            <a:spLocks noGrp="1"/>
          </p:cNvSpPr>
          <p:nvPr>
            <p:ph type="ctrTitle"/>
          </p:nvPr>
        </p:nvSpPr>
        <p:spPr>
          <a:xfrm>
            <a:off x="1524000" y="695059"/>
            <a:ext cx="9144000" cy="889311"/>
          </a:xfrm>
        </p:spPr>
        <p:txBody>
          <a:bodyPr>
            <a:normAutofit fontScale="90000"/>
          </a:bodyPr>
          <a:lstStyle/>
          <a:p>
            <a:r>
              <a:rPr lang="en-GB" dirty="0"/>
              <a:t>Water</a:t>
            </a:r>
          </a:p>
        </p:txBody>
      </p:sp>
      <p:sp>
        <p:nvSpPr>
          <p:cNvPr id="3" name="Subtitle 2">
            <a:extLst>
              <a:ext uri="{FF2B5EF4-FFF2-40B4-BE49-F238E27FC236}">
                <a16:creationId xmlns:a16="http://schemas.microsoft.com/office/drawing/2014/main" id="{5E6745DA-8E5D-137A-3421-1FA776A93BF0}"/>
              </a:ext>
            </a:extLst>
          </p:cNvPr>
          <p:cNvSpPr>
            <a:spLocks noGrp="1"/>
          </p:cNvSpPr>
          <p:nvPr>
            <p:ph type="subTitle" idx="1"/>
          </p:nvPr>
        </p:nvSpPr>
        <p:spPr>
          <a:xfrm>
            <a:off x="118342" y="1796846"/>
            <a:ext cx="11620024" cy="5061153"/>
          </a:xfrm>
        </p:spPr>
        <p:txBody>
          <a:bodyPr>
            <a:normAutofit fontScale="92500"/>
          </a:bodyPr>
          <a:lstStyle/>
          <a:p>
            <a:pPr marL="285750" indent="-285750" algn="l">
              <a:lnSpc>
                <a:spcPct val="107000"/>
              </a:lnSpc>
              <a:buClr>
                <a:schemeClr val="accent6">
                  <a:lumMod val="75000"/>
                </a:schemeClr>
              </a:buClr>
              <a:buFont typeface="Wingdings" panose="05000000000000000000" pitchFamily="2" charset="2"/>
              <a:buChar char="Ø"/>
            </a:pPr>
            <a:r>
              <a:rPr lang="en-GB" sz="1800" dirty="0">
                <a:solidFill>
                  <a:srgbClr val="2C2B2B"/>
                </a:solidFill>
                <a:effectLst/>
                <a:latin typeface="Calibri" panose="020F0502020204030204" pitchFamily="34" charset="0"/>
                <a:ea typeface="Calibri" panose="020F0502020204030204" pitchFamily="34" charset="0"/>
                <a:cs typeface="Calibri" panose="020F0502020204030204" pitchFamily="34" charset="0"/>
              </a:rPr>
              <a:t>Water is essential to all life on earth and therefore must not be wasted. </a:t>
            </a:r>
          </a:p>
          <a:p>
            <a:pPr marL="285750" indent="-285750" algn="l">
              <a:lnSpc>
                <a:spcPct val="107000"/>
              </a:lnSpc>
              <a:buClr>
                <a:schemeClr val="accent6">
                  <a:lumMod val="75000"/>
                </a:schemeClr>
              </a:buClr>
              <a:buFont typeface="Wingdings" panose="05000000000000000000" pitchFamily="2" charset="2"/>
              <a:buChar char="Ø"/>
            </a:pPr>
            <a:endParaRPr lang="en-GB" sz="1800" dirty="0">
              <a:solidFill>
                <a:srgbClr val="2C2B2B"/>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buClr>
                <a:schemeClr val="accent6">
                  <a:lumMod val="75000"/>
                </a:schemeClr>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 of the items of equipment we use in the laboratories are extremely water intensive and we need to look at ways we can reduce this water consumption. </a:t>
            </a:r>
          </a:p>
          <a:p>
            <a:pPr marL="285750" indent="-285750" algn="l">
              <a:lnSpc>
                <a:spcPct val="107000"/>
              </a:lnSpc>
              <a:buClr>
                <a:schemeClr val="accent6">
                  <a:lumMod val="75000"/>
                </a:schemeClr>
              </a:buClr>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buClr>
                <a:schemeClr val="accent6">
                  <a:lumMod val="75000"/>
                </a:schemeClr>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As well as equipment we also need to think about the amount and type of water we use in the laboratory</a:t>
            </a:r>
          </a:p>
          <a:p>
            <a:pPr marL="285750" indent="-285750" algn="l">
              <a:lnSpc>
                <a:spcPct val="107000"/>
              </a:lnSpc>
              <a:buClr>
                <a:schemeClr val="accent6">
                  <a:lumMod val="75000"/>
                </a:schemeClr>
              </a:buClr>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buClr>
                <a:schemeClr val="accent6">
                  <a:lumMod val="75000"/>
                </a:schemeClr>
              </a:buClr>
              <a:buFont typeface="Wingdings" panose="05000000000000000000" pitchFamily="2" charset="2"/>
              <a:buChar char="Ø"/>
            </a:pPr>
            <a:r>
              <a:rPr lang="en-GB" sz="1800" dirty="0"/>
              <a:t>It can take up to 5L of tap water to produce 1L of ultra pure water, wasting up to 4L of water in the process.</a:t>
            </a:r>
          </a:p>
          <a:p>
            <a:pPr marL="285750" indent="-285750" algn="l">
              <a:lnSpc>
                <a:spcPct val="107000"/>
              </a:lnSpc>
              <a:buClr>
                <a:schemeClr val="accent6">
                  <a:lumMod val="75000"/>
                </a:schemeClr>
              </a:buClr>
              <a:buFont typeface="Wingdings" panose="05000000000000000000" pitchFamily="2" charset="2"/>
              <a:buChar char="Ø"/>
            </a:pPr>
            <a:endParaRPr lang="en-GB" sz="1800" dirty="0"/>
          </a:p>
          <a:p>
            <a:pPr marL="285750" indent="-285750" algn="l">
              <a:lnSpc>
                <a:spcPct val="107000"/>
              </a:lnSpc>
              <a:buClr>
                <a:schemeClr val="accent6">
                  <a:lumMod val="75000"/>
                </a:schemeClr>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carrying out experiments you need to make sure the correct level of purity is used to prevent contamination and the need to run repeats but it is essential that you do not use a level of water purity that is over pure for your requirements.</a:t>
            </a:r>
          </a:p>
          <a:p>
            <a:pPr marL="285750" indent="-285750" algn="l">
              <a:lnSpc>
                <a:spcPct val="107000"/>
              </a:lnSpc>
              <a:buClr>
                <a:schemeClr val="accent6">
                  <a:lumMod val="75000"/>
                </a:schemeClr>
              </a:buClr>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buClr>
                <a:schemeClr val="accent6">
                  <a:lumMod val="75000"/>
                </a:schemeClr>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Check taps for leaks and report any issues immediately. Dripping taps can waste up to 1460 litres of water per year.</a:t>
            </a:r>
          </a:p>
          <a:p>
            <a:pPr marL="285750" indent="-285750" algn="l">
              <a:lnSpc>
                <a:spcPct val="107000"/>
              </a:lnSpc>
              <a:spcAft>
                <a:spcPts val="800"/>
              </a:spcAft>
              <a:buClr>
                <a:schemeClr val="accent6">
                  <a:lumMod val="75000"/>
                </a:schemeClr>
              </a:buClr>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61A3416-E7BE-EC55-790D-797DAB9884FE}"/>
              </a:ext>
            </a:extLst>
          </p:cNvPr>
          <p:cNvPicPr>
            <a:picLocks noChangeAspect="1"/>
          </p:cNvPicPr>
          <p:nvPr/>
        </p:nvPicPr>
        <p:blipFill>
          <a:blip r:embed="rId3"/>
          <a:stretch>
            <a:fillRect/>
          </a:stretch>
        </p:blipFill>
        <p:spPr>
          <a:xfrm>
            <a:off x="269581" y="239633"/>
            <a:ext cx="2592729" cy="653970"/>
          </a:xfrm>
          <a:prstGeom prst="rect">
            <a:avLst/>
          </a:prstGeom>
        </p:spPr>
      </p:pic>
      <p:pic>
        <p:nvPicPr>
          <p:cNvPr id="5" name="Picture 4">
            <a:extLst>
              <a:ext uri="{FF2B5EF4-FFF2-40B4-BE49-F238E27FC236}">
                <a16:creationId xmlns:a16="http://schemas.microsoft.com/office/drawing/2014/main" id="{B862B259-2203-FE1F-7022-EDCE23653A4A}"/>
              </a:ext>
            </a:extLst>
          </p:cNvPr>
          <p:cNvPicPr>
            <a:picLocks noChangeAspect="1"/>
          </p:cNvPicPr>
          <p:nvPr/>
        </p:nvPicPr>
        <p:blipFill>
          <a:blip r:embed="rId4"/>
          <a:stretch>
            <a:fillRect/>
          </a:stretch>
        </p:blipFill>
        <p:spPr>
          <a:xfrm>
            <a:off x="10720595" y="114344"/>
            <a:ext cx="1344437" cy="1323625"/>
          </a:xfrm>
          <a:prstGeom prst="rect">
            <a:avLst/>
          </a:prstGeom>
        </p:spPr>
      </p:pic>
      <p:pic>
        <p:nvPicPr>
          <p:cNvPr id="10" name="Picture 9">
            <a:extLst>
              <a:ext uri="{FF2B5EF4-FFF2-40B4-BE49-F238E27FC236}">
                <a16:creationId xmlns:a16="http://schemas.microsoft.com/office/drawing/2014/main" id="{9ABB1329-B2D9-E00A-5E12-2857A71C0FBD}"/>
              </a:ext>
            </a:extLst>
          </p:cNvPr>
          <p:cNvPicPr>
            <a:picLocks noChangeAspect="1"/>
          </p:cNvPicPr>
          <p:nvPr/>
        </p:nvPicPr>
        <p:blipFill>
          <a:blip r:embed="rId5"/>
          <a:stretch>
            <a:fillRect/>
          </a:stretch>
        </p:blipFill>
        <p:spPr>
          <a:xfrm>
            <a:off x="10720595" y="3493040"/>
            <a:ext cx="1095504" cy="1170410"/>
          </a:xfrm>
          <a:prstGeom prst="rect">
            <a:avLst/>
          </a:prstGeom>
        </p:spPr>
      </p:pic>
      <p:pic>
        <p:nvPicPr>
          <p:cNvPr id="11" name="Picture 2" descr="save water save water. eps 10 vector file water sustainability stock illustrations">
            <a:extLst>
              <a:ext uri="{FF2B5EF4-FFF2-40B4-BE49-F238E27FC236}">
                <a16:creationId xmlns:a16="http://schemas.microsoft.com/office/drawing/2014/main" id="{2CF35CE6-6873-8FA6-E730-2C31809C7B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585" t="17917" r="19204" b="19844"/>
          <a:stretch/>
        </p:blipFill>
        <p:spPr bwMode="auto">
          <a:xfrm>
            <a:off x="8951343" y="405562"/>
            <a:ext cx="981232" cy="110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5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FF4-BF3F-32A1-8FA5-F1BA2E120E6E}"/>
              </a:ext>
            </a:extLst>
          </p:cNvPr>
          <p:cNvSpPr>
            <a:spLocks noGrp="1"/>
          </p:cNvSpPr>
          <p:nvPr>
            <p:ph type="ctrTitle"/>
          </p:nvPr>
        </p:nvSpPr>
        <p:spPr>
          <a:xfrm>
            <a:off x="1364980" y="589679"/>
            <a:ext cx="9144000" cy="889311"/>
          </a:xfrm>
        </p:spPr>
        <p:txBody>
          <a:bodyPr>
            <a:normAutofit fontScale="90000"/>
          </a:bodyPr>
          <a:lstStyle/>
          <a:p>
            <a:r>
              <a:rPr lang="en-GB" dirty="0"/>
              <a:t>Chemicals</a:t>
            </a:r>
          </a:p>
        </p:txBody>
      </p:sp>
      <p:sp>
        <p:nvSpPr>
          <p:cNvPr id="3" name="Subtitle 2">
            <a:extLst>
              <a:ext uri="{FF2B5EF4-FFF2-40B4-BE49-F238E27FC236}">
                <a16:creationId xmlns:a16="http://schemas.microsoft.com/office/drawing/2014/main" id="{5E6745DA-8E5D-137A-3421-1FA776A93BF0}"/>
              </a:ext>
            </a:extLst>
          </p:cNvPr>
          <p:cNvSpPr>
            <a:spLocks noGrp="1"/>
          </p:cNvSpPr>
          <p:nvPr>
            <p:ph type="subTitle" idx="1"/>
          </p:nvPr>
        </p:nvSpPr>
        <p:spPr>
          <a:xfrm>
            <a:off x="126968" y="1437969"/>
            <a:ext cx="11620024" cy="5256646"/>
          </a:xfrm>
        </p:spPr>
        <p:txBody>
          <a:bodyPr>
            <a:normAutofit/>
          </a:bodyPr>
          <a:lstStyle/>
          <a:p>
            <a:pPr marL="285750" indent="-285750" algn="l">
              <a:lnSpc>
                <a:spcPct val="107000"/>
              </a:lnSpc>
              <a:buClr>
                <a:schemeClr val="accent6">
                  <a:lumMod val="75000"/>
                </a:schemeClr>
              </a:buClr>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Chemical management can cost up to £1 for every £1 spent on the chemical itself. A good chemical management system can help laboratories keep track of their chemicals and prevent unnecessary waste.</a:t>
            </a:r>
          </a:p>
          <a:p>
            <a:pPr marL="285750" indent="-285750" algn="l">
              <a:lnSpc>
                <a:spcPct val="107000"/>
              </a:lnSpc>
              <a:buClr>
                <a:schemeClr val="accent6">
                  <a:lumMod val="75000"/>
                </a:schemeClr>
              </a:buClr>
              <a:buFont typeface="Wingdings" panose="05000000000000000000" pitchFamily="2" charset="2"/>
              <a:buChar char="Ø"/>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buClr>
                <a:schemeClr val="accent6">
                  <a:lumMod val="75000"/>
                </a:schemeClr>
              </a:buClr>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preparing chemicals, the </a:t>
            </a: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12 principles of green chemistry</a:t>
            </a:r>
            <a:r>
              <a:rPr lang="en-GB" sz="1600" dirty="0">
                <a:effectLst/>
                <a:latin typeface="Calibri" panose="020F0502020204030204" pitchFamily="34" charset="0"/>
                <a:ea typeface="Calibri" panose="020F0502020204030204" pitchFamily="34" charset="0"/>
                <a:cs typeface="Times New Roman" panose="02020603050405020304" pitchFamily="18" charset="0"/>
              </a:rPr>
              <a:t> should be followed where possible. It is better to prevent waste than to treat or clean up waste after it has been created. </a:t>
            </a:r>
          </a:p>
          <a:p>
            <a:pPr marL="285750" indent="-285750" algn="l">
              <a:lnSpc>
                <a:spcPct val="107000"/>
              </a:lnSpc>
              <a:buClr>
                <a:schemeClr val="accent6">
                  <a:lumMod val="75000"/>
                </a:schemeClr>
              </a:buClr>
              <a:buFont typeface="Wingdings" panose="05000000000000000000" pitchFamily="2" charset="2"/>
              <a:buChar char="Ø"/>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buClr>
                <a:schemeClr val="accent6">
                  <a:lumMod val="75000"/>
                </a:schemeClr>
              </a:buClr>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designing experiments check if a less hazardous chemical can be used. Plan in advance and only make up the required amounts, try not to make up in excess.</a:t>
            </a:r>
          </a:p>
          <a:p>
            <a:pPr marL="285750" indent="-285750" algn="l">
              <a:lnSpc>
                <a:spcPct val="107000"/>
              </a:lnSpc>
              <a:buClr>
                <a:schemeClr val="accent6">
                  <a:lumMod val="75000"/>
                </a:schemeClr>
              </a:buClr>
              <a:buFont typeface="Wingdings" panose="05000000000000000000" pitchFamily="2" charset="2"/>
              <a:buChar char="Ø"/>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buClr>
                <a:schemeClr val="accent6">
                  <a:lumMod val="75000"/>
                </a:schemeClr>
              </a:buClr>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preparing chemicals make sure they are well labelled, they should all be labelled with the chemical name, date prepared, name of person who made it and also contain any relevant hazard labels.</a:t>
            </a:r>
          </a:p>
          <a:p>
            <a:pPr marL="285750" indent="-285750" algn="l">
              <a:lnSpc>
                <a:spcPct val="107000"/>
              </a:lnSpc>
              <a:buClr>
                <a:schemeClr val="accent6">
                  <a:lumMod val="75000"/>
                </a:schemeClr>
              </a:buClr>
              <a:buFont typeface="Wingdings" panose="05000000000000000000" pitchFamily="2" charset="2"/>
              <a:buChar char="Ø"/>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buClr>
                <a:schemeClr val="accent6">
                  <a:lumMod val="75000"/>
                </a:schemeClr>
              </a:buClr>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A good labelling system will help with identifying chemicals. When chemicals are prepared and cannot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be identified they must be disposed of as unknown chemicals and this can cost 5x more than a known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chemical.</a:t>
            </a:r>
          </a:p>
          <a:p>
            <a:pPr marL="285750" indent="-285750" algn="l">
              <a:lnSpc>
                <a:spcPct val="107000"/>
              </a:lnSpc>
              <a:spcAft>
                <a:spcPts val="800"/>
              </a:spcAft>
              <a:buClr>
                <a:schemeClr val="accent6">
                  <a:lumMod val="75000"/>
                </a:schemeClr>
              </a:buClr>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61A3416-E7BE-EC55-790D-797DAB9884FE}"/>
              </a:ext>
            </a:extLst>
          </p:cNvPr>
          <p:cNvPicPr>
            <a:picLocks noChangeAspect="1"/>
          </p:cNvPicPr>
          <p:nvPr/>
        </p:nvPicPr>
        <p:blipFill>
          <a:blip r:embed="rId4"/>
          <a:stretch>
            <a:fillRect/>
          </a:stretch>
        </p:blipFill>
        <p:spPr>
          <a:xfrm>
            <a:off x="269581" y="239633"/>
            <a:ext cx="2592729" cy="653970"/>
          </a:xfrm>
          <a:prstGeom prst="rect">
            <a:avLst/>
          </a:prstGeom>
        </p:spPr>
      </p:pic>
      <p:pic>
        <p:nvPicPr>
          <p:cNvPr id="5" name="Picture 4">
            <a:extLst>
              <a:ext uri="{FF2B5EF4-FFF2-40B4-BE49-F238E27FC236}">
                <a16:creationId xmlns:a16="http://schemas.microsoft.com/office/drawing/2014/main" id="{B862B259-2203-FE1F-7022-EDCE23653A4A}"/>
              </a:ext>
            </a:extLst>
          </p:cNvPr>
          <p:cNvPicPr>
            <a:picLocks noChangeAspect="1"/>
          </p:cNvPicPr>
          <p:nvPr/>
        </p:nvPicPr>
        <p:blipFill>
          <a:blip r:embed="rId5"/>
          <a:stretch>
            <a:fillRect/>
          </a:stretch>
        </p:blipFill>
        <p:spPr>
          <a:xfrm>
            <a:off x="10720595" y="114344"/>
            <a:ext cx="1344437" cy="1323625"/>
          </a:xfrm>
          <a:prstGeom prst="rect">
            <a:avLst/>
          </a:prstGeom>
        </p:spPr>
      </p:pic>
      <p:pic>
        <p:nvPicPr>
          <p:cNvPr id="6" name="Picture 5">
            <a:extLst>
              <a:ext uri="{FF2B5EF4-FFF2-40B4-BE49-F238E27FC236}">
                <a16:creationId xmlns:a16="http://schemas.microsoft.com/office/drawing/2014/main" id="{31042C50-C78B-E378-3286-2A126E7494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3232" y="5056950"/>
            <a:ext cx="2971800" cy="1637665"/>
          </a:xfrm>
          <a:prstGeom prst="rect">
            <a:avLst/>
          </a:prstGeom>
        </p:spPr>
      </p:pic>
    </p:spTree>
    <p:extLst>
      <p:ext uri="{BB962C8B-B14F-4D97-AF65-F5344CB8AC3E}">
        <p14:creationId xmlns:p14="http://schemas.microsoft.com/office/powerpoint/2010/main" val="1687135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439</TotalTime>
  <Words>1042</Words>
  <Application>Microsoft Office PowerPoint</Application>
  <PresentationFormat>Widescreen</PresentationFormat>
  <Paragraphs>123</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Wingdings</vt:lpstr>
      <vt:lpstr>Office Theme</vt:lpstr>
      <vt:lpstr>Sustainability Induction</vt:lpstr>
      <vt:lpstr>What is LEAF</vt:lpstr>
      <vt:lpstr>Benefits of implementing LEAF</vt:lpstr>
      <vt:lpstr>Lab Sustainability Area’s</vt:lpstr>
      <vt:lpstr>Waste</vt:lpstr>
      <vt:lpstr>Plastic</vt:lpstr>
      <vt:lpstr>Energy</vt:lpstr>
      <vt:lpstr>Water</vt:lpstr>
      <vt:lpstr>Chemicals</vt:lpstr>
      <vt:lpstr>Useful links</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Lowe, Jenna</dc:creator>
  <cp:lastModifiedBy>Lowe, Jenna</cp:lastModifiedBy>
  <cp:revision>27</cp:revision>
  <dcterms:created xsi:type="dcterms:W3CDTF">2024-11-14T09:32:25Z</dcterms:created>
  <dcterms:modified xsi:type="dcterms:W3CDTF">2024-12-19T13:41:14Z</dcterms:modified>
</cp:coreProperties>
</file>