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56" r:id="rId2"/>
    <p:sldId id="381" r:id="rId3"/>
    <p:sldId id="279" r:id="rId4"/>
    <p:sldId id="281" r:id="rId5"/>
    <p:sldId id="282" r:id="rId6"/>
    <p:sldId id="340" r:id="rId7"/>
    <p:sldId id="343" r:id="rId8"/>
    <p:sldId id="344" r:id="rId9"/>
    <p:sldId id="382" r:id="rId10"/>
    <p:sldId id="380" r:id="rId11"/>
    <p:sldId id="361" r:id="rId12"/>
    <p:sldId id="360" r:id="rId13"/>
    <p:sldId id="378" r:id="rId14"/>
    <p:sldId id="379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9F551-91FF-4A4F-8E41-825ECAB055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71FE1-22F0-46CF-A044-EF9EA1CDD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D498-B633-4EF9-A50E-363E00CBA830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69" y="141574"/>
            <a:ext cx="2555631" cy="18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6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0B41-B266-43C0-BE7C-CC50BAC261B1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6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9501-04B3-445E-8E2A-9CD388433E8F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1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A229-CCB4-4575-A500-A8979A55F068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68" y="2371"/>
            <a:ext cx="1745632" cy="12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E1F5-2B24-46E6-85E1-AD1713681923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68" y="2371"/>
            <a:ext cx="1745632" cy="12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5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6D6A-E166-4356-8510-FD8218B1521B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9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CEBC-F7A2-4C73-9CD4-6D8DE1DD7363}" type="datetime1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C215-FB2A-40D0-9D82-CEF9E1A1509B}" type="datetime1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68" y="2371"/>
            <a:ext cx="1745632" cy="12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9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E247-7B27-4980-996B-2C1FD6185131}" type="datetime1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Text to Sign In:  608-260-7097     Code: RUQNAG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9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41E58E-1DDD-47FF-82DD-A2F2224192F6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Text to Sign In:  608-260-7097     Code: RUQNAG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7477-8661-4AA9-9FEF-216E3DF3E4E4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Text to Sign In:  608-260-7097     Code: RUQNAG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0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878A30-A67C-433C-93F1-8A321A9410F2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Text to Sign In:  608-260-7097     Code: RUQNAG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5208CB-9FBC-4100-AD26-D2C6B143D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Case Study:</a:t>
            </a:r>
            <a:br>
              <a:rPr lang="en-US" b="1" dirty="0"/>
            </a:br>
            <a:r>
              <a:rPr lang="en-US" sz="3600" b="1" dirty="0"/>
              <a:t>Developing Neurology Training in Zambia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894501"/>
          </a:xfrm>
        </p:spPr>
        <p:txBody>
          <a:bodyPr>
            <a:normAutofit fontScale="55000" lnSpcReduction="20000"/>
          </a:bodyPr>
          <a:lstStyle/>
          <a:p>
            <a:r>
              <a:rPr lang="en-US" sz="3300" b="1" dirty="0"/>
              <a:t>Deanna Saylor, md, </a:t>
            </a:r>
            <a:r>
              <a:rPr lang="en-US" sz="3300" b="1" dirty="0" err="1"/>
              <a:t>mhs</a:t>
            </a:r>
            <a:endParaRPr lang="en-US" sz="3300" b="1" dirty="0"/>
          </a:p>
          <a:p>
            <a:r>
              <a:rPr lang="en-US" dirty="0"/>
              <a:t>Associate professor</a:t>
            </a:r>
          </a:p>
          <a:p>
            <a:r>
              <a:rPr lang="en-US" dirty="0"/>
              <a:t>director, Hopkins global neurology program</a:t>
            </a:r>
          </a:p>
          <a:p>
            <a:endParaRPr lang="en-US" dirty="0"/>
          </a:p>
          <a:p>
            <a:r>
              <a:rPr lang="en-US" dirty="0"/>
              <a:t>Neurology Grand Rounds</a:t>
            </a:r>
          </a:p>
          <a:p>
            <a:r>
              <a:rPr lang="en-US" dirty="0"/>
              <a:t>November 1,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62" y="0"/>
            <a:ext cx="2640037" cy="18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9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Neurology Training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9156"/>
          </a:xfrm>
        </p:spPr>
        <p:txBody>
          <a:bodyPr>
            <a:normAutofit/>
          </a:bodyPr>
          <a:lstStyle/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3 years of internal medicine + 2 years of neurology</a:t>
            </a:r>
          </a:p>
          <a:p>
            <a:pPr lvl="1"/>
            <a:r>
              <a:rPr lang="en-US" sz="2800" dirty="0"/>
              <a:t>Blend traditional Zambian post-graduate training with traditional US post-graduate training</a:t>
            </a:r>
          </a:p>
          <a:p>
            <a:pPr lvl="2"/>
            <a:r>
              <a:rPr lang="en-US" dirty="0"/>
              <a:t>Master’s degree program with courses, assessments</a:t>
            </a:r>
          </a:p>
          <a:p>
            <a:pPr lvl="1"/>
            <a:r>
              <a:rPr lang="en-US" dirty="0"/>
              <a:t>Intentionally creating an academic/</a:t>
            </a:r>
          </a:p>
          <a:p>
            <a:pPr marL="201168" lvl="1" indent="0">
              <a:buNone/>
            </a:pPr>
            <a:r>
              <a:rPr lang="en-US" dirty="0"/>
              <a:t>  research focus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8E4EA-7E7B-41A1-B4FE-386016CC0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65" y="3944416"/>
            <a:ext cx="4029635" cy="291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of Neurology Training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50" y="1846262"/>
            <a:ext cx="6536356" cy="4902267"/>
          </a:xfrm>
        </p:spPr>
      </p:pic>
    </p:spTree>
    <p:extLst>
      <p:ext uri="{BB962C8B-B14F-4D97-AF65-F5344CB8AC3E}">
        <p14:creationId xmlns:p14="http://schemas.microsoft.com/office/powerpoint/2010/main" val="391197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End of 1</a:t>
            </a:r>
            <a:r>
              <a:rPr lang="en-US" baseline="30000" dirty="0"/>
              <a:t>st</a:t>
            </a:r>
            <a:r>
              <a:rPr lang="en-US" dirty="0"/>
              <a:t> Year Celebration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5" t="31111" r="26098" b="4987"/>
          <a:stretch/>
        </p:blipFill>
        <p:spPr>
          <a:xfrm>
            <a:off x="1239520" y="1845734"/>
            <a:ext cx="5872480" cy="4382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3" t="38667" r="30741" b="11111"/>
          <a:stretch/>
        </p:blipFill>
        <p:spPr>
          <a:xfrm>
            <a:off x="7511881" y="3003974"/>
            <a:ext cx="3741757" cy="29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7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Graduation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8"/>
          <a:stretch/>
        </p:blipFill>
        <p:spPr>
          <a:xfrm>
            <a:off x="2216729" y="1840444"/>
            <a:ext cx="8460508" cy="425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88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&amp; Sustainability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9"/>
          <a:stretch/>
        </p:blipFill>
        <p:spPr>
          <a:xfrm>
            <a:off x="1097280" y="1884218"/>
            <a:ext cx="6858000" cy="4384386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91978" y="1884219"/>
            <a:ext cx="3728720" cy="4296946"/>
          </a:xfrm>
        </p:spPr>
        <p:txBody>
          <a:bodyPr>
            <a:normAutofit/>
          </a:bodyPr>
          <a:lstStyle/>
          <a:p>
            <a:r>
              <a:rPr lang="en-US" sz="2400" dirty="0"/>
              <a:t>12 graduates </a:t>
            </a:r>
            <a:r>
              <a:rPr lang="en-US" sz="2400" dirty="0">
                <a:sym typeface="Wingdings" panose="05000000000000000000" pitchFamily="2" charset="2"/>
              </a:rPr>
              <a:t> 10 adult and 2 pediatric neurologists</a:t>
            </a:r>
            <a:endParaRPr lang="en-US" sz="2400" dirty="0"/>
          </a:p>
          <a:p>
            <a:r>
              <a:rPr lang="en-US" sz="2400" dirty="0"/>
              <a:t>7 current trainees (6 adults and 1 pediatric neurology)</a:t>
            </a:r>
          </a:p>
          <a:p>
            <a:r>
              <a:rPr lang="en-US" sz="2400" dirty="0"/>
              <a:t>First 6 graduates all serving as junior faculty within the program</a:t>
            </a:r>
          </a:p>
          <a:p>
            <a:pPr lvl="1"/>
            <a:r>
              <a:rPr lang="en-US" sz="2000" dirty="0"/>
              <a:t>Most recent 6 graduates have been relocated to other hospitals to begin neurology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0E7F2E-650A-47D7-BBDF-2878AD286864}"/>
              </a:ext>
            </a:extLst>
          </p:cNvPr>
          <p:cNvSpPr txBox="1"/>
          <p:nvPr/>
        </p:nvSpPr>
        <p:spPr>
          <a:xfrm>
            <a:off x="1310191" y="4144946"/>
            <a:ext cx="6432177" cy="21236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REGIONAL IMPACT</a:t>
            </a:r>
          </a:p>
          <a:p>
            <a:pPr algn="ctr"/>
            <a:r>
              <a:rPr lang="en-US" b="1" i="1" dirty="0"/>
              <a:t>Two post-graduate trainees joined in January 2023:</a:t>
            </a:r>
          </a:p>
          <a:p>
            <a:pPr algn="ctr"/>
            <a:r>
              <a:rPr lang="en-US" b="1" i="1" dirty="0"/>
              <a:t>- one from Liberia who will be the FIRST neurologist in Liberia</a:t>
            </a:r>
          </a:p>
          <a:p>
            <a:pPr marL="285750" indent="-285750" algn="ctr">
              <a:buFontTx/>
              <a:buChar char="-"/>
            </a:pPr>
            <a:r>
              <a:rPr lang="en-US" b="1" i="1" dirty="0"/>
              <a:t>one from Tanzania who will be the first neurologist outside of Dar es Salaam</a:t>
            </a:r>
          </a:p>
          <a:p>
            <a:pPr marL="285750" indent="-285750" algn="ctr">
              <a:buFontTx/>
              <a:buChar char="-"/>
            </a:pPr>
            <a:endParaRPr lang="en-US" b="1" i="1" dirty="0"/>
          </a:p>
          <a:p>
            <a:pPr algn="ctr"/>
            <a:r>
              <a:rPr lang="en-US" b="1" i="1" dirty="0"/>
              <a:t>Another trainee joining from Ethiopia next month</a:t>
            </a:r>
          </a:p>
        </p:txBody>
      </p:sp>
    </p:spTree>
    <p:extLst>
      <p:ext uri="{BB962C8B-B14F-4D97-AF65-F5344CB8AC3E}">
        <p14:creationId xmlns:p14="http://schemas.microsoft.com/office/powerpoint/2010/main" val="159514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Questions?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deanna@jhmi.edu</a:t>
            </a:r>
          </a:p>
        </p:txBody>
      </p:sp>
      <p:pic>
        <p:nvPicPr>
          <p:cNvPr id="2050" name="Picture 2" descr="Image result for zamb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0" b="204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9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15D95-5BCC-483D-80D6-59385BF8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3A74-6D9A-4A4A-B7A3-14468B9B0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neurologists do you have in your country?</a:t>
            </a:r>
          </a:p>
          <a:p>
            <a:pPr lvl="1"/>
            <a:r>
              <a:rPr lang="en-US" dirty="0"/>
              <a:t>None</a:t>
            </a:r>
          </a:p>
          <a:p>
            <a:pPr lvl="1"/>
            <a:r>
              <a:rPr lang="en-US" dirty="0"/>
              <a:t>&lt; 10</a:t>
            </a:r>
          </a:p>
          <a:p>
            <a:pPr lvl="1"/>
            <a:r>
              <a:rPr lang="en-US" dirty="0"/>
              <a:t>11-100</a:t>
            </a:r>
          </a:p>
          <a:p>
            <a:pPr lvl="1"/>
            <a:r>
              <a:rPr lang="en-US" dirty="0"/>
              <a:t>101-1000</a:t>
            </a:r>
          </a:p>
          <a:p>
            <a:pPr lvl="1"/>
            <a:r>
              <a:rPr lang="en-US" dirty="0"/>
              <a:t>&gt; 1000</a:t>
            </a:r>
          </a:p>
        </p:txBody>
      </p:sp>
    </p:spTree>
    <p:extLst>
      <p:ext uri="{BB962C8B-B14F-4D97-AF65-F5344CB8AC3E}">
        <p14:creationId xmlns:p14="http://schemas.microsoft.com/office/powerpoint/2010/main" val="238106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Zambia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45734"/>
            <a:ext cx="7275195" cy="4502996"/>
          </a:xfrm>
        </p:spPr>
        <p:txBody>
          <a:bodyPr/>
          <a:lstStyle/>
          <a:p>
            <a:r>
              <a:rPr lang="en-US" dirty="0"/>
              <a:t>- ~20 million people</a:t>
            </a:r>
          </a:p>
          <a:p>
            <a:pPr lvl="1"/>
            <a:r>
              <a:rPr lang="en-US" sz="2800" dirty="0"/>
              <a:t>75% live on &lt; $1/day</a:t>
            </a:r>
          </a:p>
          <a:p>
            <a:pPr lvl="1"/>
            <a:r>
              <a:rPr lang="en-US" sz="2800" dirty="0"/>
              <a:t>11.5% HIV prevalence </a:t>
            </a:r>
          </a:p>
          <a:p>
            <a:pPr lvl="2"/>
            <a:r>
              <a:rPr lang="en-US" dirty="0"/>
              <a:t>7th highest in the world</a:t>
            </a:r>
          </a:p>
          <a:p>
            <a:pPr lvl="1"/>
            <a:r>
              <a:rPr lang="en-US" sz="2800" dirty="0"/>
              <a:t>One of the highest TB burdens in the world</a:t>
            </a:r>
          </a:p>
          <a:p>
            <a:pPr lvl="1"/>
            <a:r>
              <a:rPr lang="en-US" sz="2800" dirty="0"/>
              <a:t>~1/3 the recommended number of doctors</a:t>
            </a:r>
          </a:p>
          <a:p>
            <a:pPr lvl="2"/>
            <a:r>
              <a:rPr lang="en-US" sz="2000" dirty="0"/>
              <a:t>2009:  808 doctors, recommended 2300</a:t>
            </a:r>
          </a:p>
          <a:p>
            <a:pPr lvl="1"/>
            <a:r>
              <a:rPr lang="en-US" sz="2400" dirty="0"/>
              <a:t>4 expatriate neurologists</a:t>
            </a:r>
          </a:p>
          <a:p>
            <a:pPr lvl="2"/>
            <a:r>
              <a:rPr lang="en-US" sz="2000" dirty="0"/>
              <a:t>3 predominantly research</a:t>
            </a:r>
            <a:endParaRPr lang="en-US" sz="1600" dirty="0"/>
          </a:p>
        </p:txBody>
      </p:sp>
      <p:pic>
        <p:nvPicPr>
          <p:cNvPr id="7" name="Picture 6" descr="Image result for map of zambia afric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1737360"/>
            <a:ext cx="3819525" cy="461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62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University Teaching Hospital, Zambia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9024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- Largest hospital in Zambia</a:t>
            </a:r>
          </a:p>
          <a:p>
            <a:pPr lvl="1"/>
            <a:r>
              <a:rPr lang="en-US" sz="2000" dirty="0"/>
              <a:t>1655 beds + patients in hallways, aisles,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sz="2400" dirty="0"/>
              <a:t>- National referral hospital</a:t>
            </a:r>
          </a:p>
          <a:p>
            <a:r>
              <a:rPr lang="en-US" sz="2400" dirty="0"/>
              <a:t>- Primary teaching hospital in Zambia</a:t>
            </a:r>
          </a:p>
          <a:p>
            <a:r>
              <a:rPr lang="en-US" sz="2400" dirty="0"/>
              <a:t>- No inpatient neurology service</a:t>
            </a:r>
          </a:p>
          <a:p>
            <a:pPr lvl="1"/>
            <a:r>
              <a:rPr lang="en-US" sz="2000" dirty="0"/>
              <a:t>Neurology patients cared for on internal medicine service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5331"/>
            <a:ext cx="52959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7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University Teaching Hospital, Zambia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04447" cy="4351338"/>
          </a:xfrm>
        </p:spPr>
        <p:txBody>
          <a:bodyPr>
            <a:normAutofit/>
          </a:bodyPr>
          <a:lstStyle/>
          <a:p>
            <a:r>
              <a:rPr lang="en-US" sz="2800" dirty="0"/>
              <a:t>Neurologic resources</a:t>
            </a:r>
          </a:p>
          <a:p>
            <a:pPr lvl="1"/>
            <a:r>
              <a:rPr lang="en-US" sz="2400" dirty="0"/>
              <a:t>CT</a:t>
            </a:r>
          </a:p>
          <a:p>
            <a:pPr lvl="1"/>
            <a:r>
              <a:rPr lang="en-US" sz="2400" dirty="0"/>
              <a:t>MRI</a:t>
            </a:r>
          </a:p>
          <a:p>
            <a:pPr lvl="1"/>
            <a:r>
              <a:rPr lang="en-US" sz="2400" dirty="0"/>
              <a:t>EEG</a:t>
            </a:r>
          </a:p>
          <a:p>
            <a:pPr lvl="1"/>
            <a:r>
              <a:rPr lang="en-US" sz="2400" dirty="0"/>
              <a:t>EMG/NCS</a:t>
            </a:r>
          </a:p>
          <a:p>
            <a:pPr lvl="1"/>
            <a:r>
              <a:rPr lang="en-US" sz="2400" dirty="0"/>
              <a:t>LP</a:t>
            </a:r>
          </a:p>
        </p:txBody>
      </p:sp>
      <p:pic>
        <p:nvPicPr>
          <p:cNvPr id="2050" name="Picture 2" descr="Image result for university teaching hospital, zam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89" y="2435224"/>
            <a:ext cx="85725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84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7899" cy="4235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8636" y="857623"/>
            <a:ext cx="6860988" cy="5145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i="1" dirty="0"/>
              <a:t>As a result, some days you just feel like you don’t have the right tools for the situation…</a:t>
            </a:r>
          </a:p>
        </p:txBody>
      </p:sp>
    </p:spTree>
    <p:extLst>
      <p:ext uri="{BB962C8B-B14F-4D97-AF65-F5344CB8AC3E}">
        <p14:creationId xmlns:p14="http://schemas.microsoft.com/office/powerpoint/2010/main" val="2390646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t="32130" b="3720"/>
          <a:stretch/>
        </p:blipFill>
        <p:spPr>
          <a:xfrm>
            <a:off x="0" y="0"/>
            <a:ext cx="12192000" cy="636484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7734920" y="4786289"/>
            <a:ext cx="4721225" cy="136683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But we persist!</a:t>
            </a:r>
          </a:p>
        </p:txBody>
      </p:sp>
    </p:spTree>
    <p:extLst>
      <p:ext uri="{BB962C8B-B14F-4D97-AF65-F5344CB8AC3E}">
        <p14:creationId xmlns:p14="http://schemas.microsoft.com/office/powerpoint/2010/main" val="8441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F67B71-91F2-4AC7-A7B8-45107FC2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7ADBB-A3C6-4BF3-BA02-5AD4F7C4E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a post-graduate neurology training program (e.g. specialist training, neurology residency) in your country?</a:t>
            </a:r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439206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5039</TotalTime>
  <Words>360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Retrospect</vt:lpstr>
      <vt:lpstr>Case Study: Developing Neurology Training in Zambia</vt:lpstr>
      <vt:lpstr>Poll 1</vt:lpstr>
      <vt:lpstr>Zambia</vt:lpstr>
      <vt:lpstr>University Teaching Hospital, Zambia</vt:lpstr>
      <vt:lpstr>University Teaching Hospital, Zambia</vt:lpstr>
      <vt:lpstr>PowerPoint Presentation</vt:lpstr>
      <vt:lpstr>As a result, some days you just feel like you don’t have the right tools for the situation…</vt:lpstr>
      <vt:lpstr>But we persist!</vt:lpstr>
      <vt:lpstr>Poll 2</vt:lpstr>
      <vt:lpstr>Neurology Training Program</vt:lpstr>
      <vt:lpstr>1st Day of Neurology Training</vt:lpstr>
      <vt:lpstr>End of 1st Year Celebration</vt:lpstr>
      <vt:lpstr>1st Graduation</vt:lpstr>
      <vt:lpstr>The Future &amp; Sustainability</vt:lpstr>
      <vt:lpstr>Questions?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Neurology: Developing Neurological Care &amp; Training in Zambia</dc:title>
  <dc:creator>Deanna Saylor</dc:creator>
  <cp:lastModifiedBy>Grimbly, Victoria</cp:lastModifiedBy>
  <cp:revision>140</cp:revision>
  <dcterms:created xsi:type="dcterms:W3CDTF">2019-02-06T10:54:30Z</dcterms:created>
  <dcterms:modified xsi:type="dcterms:W3CDTF">2024-03-21T17:38:31Z</dcterms:modified>
</cp:coreProperties>
</file>